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3"/>
    <p:sldId id="304" r:id="rId4"/>
    <p:sldId id="290" r:id="rId5"/>
    <p:sldId id="291" r:id="rId6"/>
    <p:sldId id="292" r:id="rId7"/>
    <p:sldId id="298" r:id="rId8"/>
    <p:sldId id="300" r:id="rId9"/>
    <p:sldId id="299" r:id="rId10"/>
    <p:sldId id="301" r:id="rId11"/>
    <p:sldId id="302" r:id="rId12"/>
    <p:sldId id="303" r:id="rId13"/>
    <p:sldId id="259" r:id="rId14"/>
    <p:sldId id="263" r:id="rId16"/>
    <p:sldId id="322" r:id="rId17"/>
    <p:sldId id="265" r:id="rId18"/>
    <p:sldId id="305" r:id="rId19"/>
    <p:sldId id="306" r:id="rId20"/>
    <p:sldId id="307" r:id="rId21"/>
    <p:sldId id="25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3FF"/>
    <a:srgbClr val="4A63FF"/>
    <a:srgbClr val="8B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22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" y="2517168"/>
            <a:ext cx="12192000" cy="9036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GB" altLang="zh-CN" sz="4400" b="0" spc="0" dirty="0" err="1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DeepSeek</a:t>
            </a:r>
            <a:r>
              <a:rPr lang="zh-CN" altLang="en-GB" sz="4400" b="0" spc="0" dirty="0" err="1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：新范式、新纪元</a:t>
            </a:r>
            <a:endParaRPr lang="zh-CN" altLang="en-US" sz="4400" b="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" y="3544584"/>
            <a:ext cx="1219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主讲人：长琴</a:t>
            </a:r>
            <a:endParaRPr kumimoji="1" lang="zh-CN" altLang="en-US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4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9955" y="1353820"/>
            <a:ext cx="9036685" cy="5162550"/>
          </a:xfrm>
          <a:prstGeom prst="rect">
            <a:avLst/>
          </a:prstGeom>
        </p:spPr>
      </p:pic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84124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为什么火：效果</a:t>
            </a:r>
            <a:endParaRPr lang="zh-CN" altLang="en-US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955" y="0"/>
            <a:ext cx="345948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785" y="635"/>
            <a:ext cx="3858260" cy="685800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84124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为什么火：开源</a:t>
            </a:r>
            <a:endParaRPr lang="zh-CN" altLang="en-US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171700"/>
            <a:ext cx="5224780" cy="3509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155" y="2171700"/>
            <a:ext cx="5615940" cy="3510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R1-Zero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</a:t>
            </a:r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RL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的潜力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26627" name="Rectangle 30"/>
          <p:cNvSpPr>
            <a:spLocks noChangeArrowheads="1"/>
          </p:cNvSpPr>
          <p:nvPr/>
        </p:nvSpPr>
        <p:spPr bwMode="auto">
          <a:xfrm>
            <a:off x="0" y="1443038"/>
            <a:ext cx="12168188" cy="881062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26628" name="Rounded Rectangle 34"/>
          <p:cNvSpPr>
            <a:spLocks noChangeArrowheads="1"/>
          </p:cNvSpPr>
          <p:nvPr/>
        </p:nvSpPr>
        <p:spPr bwMode="auto">
          <a:xfrm>
            <a:off x="752475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29" name="Rounded Rectangle 35"/>
          <p:cNvSpPr>
            <a:spLocks noChangeAspect="1" noChangeArrowheads="1"/>
          </p:cNvSpPr>
          <p:nvPr/>
        </p:nvSpPr>
        <p:spPr bwMode="auto">
          <a:xfrm>
            <a:off x="1463675" y="3087688"/>
            <a:ext cx="842963" cy="844550"/>
          </a:xfrm>
          <a:prstGeom prst="roundRect">
            <a:avLst>
              <a:gd name="adj" fmla="val 588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pic>
        <p:nvPicPr>
          <p:cNvPr id="26630" name="Group 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3090863"/>
            <a:ext cx="8413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Group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05" y="3087688"/>
            <a:ext cx="8413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Rounded Rectangle 53"/>
          <p:cNvSpPr>
            <a:spLocks noChangeArrowheads="1"/>
          </p:cNvSpPr>
          <p:nvPr/>
        </p:nvSpPr>
        <p:spPr bwMode="auto">
          <a:xfrm>
            <a:off x="3536950" y="2757488"/>
            <a:ext cx="2363788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34" name="Rounded Rectangle 54"/>
          <p:cNvSpPr>
            <a:spLocks noChangeArrowheads="1"/>
          </p:cNvSpPr>
          <p:nvPr/>
        </p:nvSpPr>
        <p:spPr bwMode="auto">
          <a:xfrm>
            <a:off x="6275388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35" name="Rounded Rectangle 55"/>
          <p:cNvSpPr>
            <a:spLocks noChangeArrowheads="1"/>
          </p:cNvSpPr>
          <p:nvPr/>
        </p:nvSpPr>
        <p:spPr bwMode="auto">
          <a:xfrm>
            <a:off x="9059863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pic>
        <p:nvPicPr>
          <p:cNvPr id="26636" name="Picture 33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24013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8" name="Freeform 252"/>
          <p:cNvSpPr>
            <a:spLocks noEditPoints="1"/>
          </p:cNvSpPr>
          <p:nvPr/>
        </p:nvSpPr>
        <p:spPr bwMode="auto">
          <a:xfrm>
            <a:off x="1657350" y="3303588"/>
            <a:ext cx="455613" cy="431800"/>
          </a:xfrm>
          <a:custGeom>
            <a:avLst/>
            <a:gdLst>
              <a:gd name="T0" fmla="*/ 673606413 w 301"/>
              <a:gd name="T1" fmla="*/ 245616931 h 285"/>
              <a:gd name="T2" fmla="*/ 313891625 w 301"/>
              <a:gd name="T3" fmla="*/ 20659736 h 285"/>
              <a:gd name="T4" fmla="*/ 16038789 w 301"/>
              <a:gd name="T5" fmla="*/ 319072928 h 285"/>
              <a:gd name="T6" fmla="*/ 146636244 w 301"/>
              <a:gd name="T7" fmla="*/ 500416808 h 285"/>
              <a:gd name="T8" fmla="*/ 82482603 w 301"/>
              <a:gd name="T9" fmla="*/ 615192278 h 285"/>
              <a:gd name="T10" fmla="*/ 279523873 w 301"/>
              <a:gd name="T11" fmla="*/ 544031638 h 285"/>
              <a:gd name="T12" fmla="*/ 375753577 w 301"/>
              <a:gd name="T13" fmla="*/ 544031638 h 285"/>
              <a:gd name="T14" fmla="*/ 673606413 w 301"/>
              <a:gd name="T15" fmla="*/ 245616931 h 285"/>
              <a:gd name="T16" fmla="*/ 183294169 w 301"/>
              <a:gd name="T17" fmla="*/ 328255875 h 285"/>
              <a:gd name="T18" fmla="*/ 137471006 w 301"/>
              <a:gd name="T19" fmla="*/ 282345687 h 285"/>
              <a:gd name="T20" fmla="*/ 183294169 w 301"/>
              <a:gd name="T21" fmla="*/ 236435499 h 285"/>
              <a:gd name="T22" fmla="*/ 229117333 w 301"/>
              <a:gd name="T23" fmla="*/ 282345687 h 285"/>
              <a:gd name="T24" fmla="*/ 183294169 w 301"/>
              <a:gd name="T25" fmla="*/ 328255875 h 285"/>
              <a:gd name="T26" fmla="*/ 345967688 w 301"/>
              <a:gd name="T27" fmla="*/ 328255875 h 285"/>
              <a:gd name="T28" fmla="*/ 300144524 w 301"/>
              <a:gd name="T29" fmla="*/ 282345687 h 285"/>
              <a:gd name="T30" fmla="*/ 345967688 w 301"/>
              <a:gd name="T31" fmla="*/ 236435499 h 285"/>
              <a:gd name="T32" fmla="*/ 394082540 w 301"/>
              <a:gd name="T33" fmla="*/ 282345687 h 285"/>
              <a:gd name="T34" fmla="*/ 345967688 w 301"/>
              <a:gd name="T35" fmla="*/ 328255875 h 285"/>
              <a:gd name="T36" fmla="*/ 510932895 w 301"/>
              <a:gd name="T37" fmla="*/ 328255875 h 285"/>
              <a:gd name="T38" fmla="*/ 465109731 w 301"/>
              <a:gd name="T39" fmla="*/ 282345687 h 285"/>
              <a:gd name="T40" fmla="*/ 510932895 w 301"/>
              <a:gd name="T41" fmla="*/ 236435499 h 285"/>
              <a:gd name="T42" fmla="*/ 556756059 w 301"/>
              <a:gd name="T43" fmla="*/ 282345687 h 285"/>
              <a:gd name="T44" fmla="*/ 510932895 w 301"/>
              <a:gd name="T45" fmla="*/ 328255875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9" name="矩形 19"/>
          <p:cNvSpPr>
            <a:spLocks noChangeArrowheads="1"/>
          </p:cNvSpPr>
          <p:nvPr/>
        </p:nvSpPr>
        <p:spPr bwMode="auto">
          <a:xfrm>
            <a:off x="1714500" y="1654175"/>
            <a:ext cx="707707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Pretrain（DeepSeek-V3-Base）+RL（GRPO）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0" name="TextBox 13"/>
          <p:cNvSpPr txBox="1">
            <a:spLocks noChangeArrowheads="1"/>
          </p:cNvSpPr>
          <p:nvPr/>
        </p:nvSpPr>
        <p:spPr bwMode="auto">
          <a:xfrm>
            <a:off x="715963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GRPO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1" name="TextBox 13"/>
          <p:cNvSpPr txBox="1">
            <a:spLocks noChangeArrowheads="1"/>
          </p:cNvSpPr>
          <p:nvPr/>
        </p:nvSpPr>
        <p:spPr bwMode="auto">
          <a:xfrm>
            <a:off x="903605" y="4744720"/>
            <a:ext cx="22142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放弃复杂的PPO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采用GRPO，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从一组输出中优化Policy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2" name="TextBox 13"/>
          <p:cNvSpPr txBox="1">
            <a:spLocks noChangeArrowheads="1"/>
          </p:cNvSpPr>
          <p:nvPr/>
        </p:nvSpPr>
        <p:spPr bwMode="auto">
          <a:xfrm>
            <a:off x="3536950" y="4176078"/>
            <a:ext cx="23368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Rule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3" name="TextBox 13"/>
          <p:cNvSpPr txBox="1">
            <a:spLocks noChangeArrowheads="1"/>
          </p:cNvSpPr>
          <p:nvPr/>
        </p:nvSpPr>
        <p:spPr bwMode="auto">
          <a:xfrm>
            <a:off x="3971290" y="4744720"/>
            <a:ext cx="1758315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没有ORM或PRM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完全基于规则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4" name="TextBox 13"/>
          <p:cNvSpPr txBox="1">
            <a:spLocks noChangeArrowheads="1"/>
          </p:cNvSpPr>
          <p:nvPr/>
        </p:nvSpPr>
        <p:spPr bwMode="auto">
          <a:xfrm>
            <a:off x="6275388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Aha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5" name="TextBox 13"/>
          <p:cNvSpPr txBox="1">
            <a:spLocks noChangeArrowheads="1"/>
          </p:cNvSpPr>
          <p:nvPr/>
        </p:nvSpPr>
        <p:spPr bwMode="auto">
          <a:xfrm>
            <a:off x="6626225" y="4744720"/>
            <a:ext cx="185102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推理时重新评估</a:t>
            </a:r>
            <a:r>
              <a:rPr 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、</a:t>
            </a: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检查</a:t>
            </a:r>
            <a:r>
              <a:rPr 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、</a:t>
            </a: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验证等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自我反思和自我修正能力</a:t>
            </a:r>
            <a:endParaRPr 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6" name="TextBox 13"/>
          <p:cNvSpPr txBox="1">
            <a:spLocks noChangeArrowheads="1"/>
          </p:cNvSpPr>
          <p:nvPr/>
        </p:nvSpPr>
        <p:spPr bwMode="auto">
          <a:xfrm>
            <a:off x="9073833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问题</a:t>
            </a:r>
            <a:endParaRPr lang="zh-CN" altLang="en-US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7" name="TextBox 13"/>
          <p:cNvSpPr txBox="1">
            <a:spLocks noChangeArrowheads="1"/>
          </p:cNvSpPr>
          <p:nvPr/>
        </p:nvSpPr>
        <p:spPr bwMode="auto">
          <a:xfrm>
            <a:off x="9455785" y="4744720"/>
            <a:ext cx="162433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语言混合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可读性差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Rounded Rectangle 38"/>
          <p:cNvSpPr>
            <a:spLocks noChangeAspect="1" noChangeArrowheads="1"/>
          </p:cNvSpPr>
          <p:nvPr/>
        </p:nvSpPr>
        <p:spPr bwMode="auto">
          <a:xfrm>
            <a:off x="9845993" y="3084513"/>
            <a:ext cx="842962" cy="844550"/>
          </a:xfrm>
          <a:prstGeom prst="roundRect">
            <a:avLst>
              <a:gd name="adj" fmla="val 588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3" name="Freeform 415"/>
          <p:cNvSpPr/>
          <p:nvPr/>
        </p:nvSpPr>
        <p:spPr bwMode="auto">
          <a:xfrm>
            <a:off x="10117455" y="3276600"/>
            <a:ext cx="279400" cy="490538"/>
          </a:xfrm>
          <a:custGeom>
            <a:avLst/>
            <a:gdLst>
              <a:gd name="T0" fmla="*/ 235124413 w 165"/>
              <a:gd name="T1" fmla="*/ 55505998 h 287"/>
              <a:gd name="T2" fmla="*/ 232257600 w 165"/>
              <a:gd name="T3" fmla="*/ 55505998 h 287"/>
              <a:gd name="T4" fmla="*/ 232257600 w 165"/>
              <a:gd name="T5" fmla="*/ 590110377 h 287"/>
              <a:gd name="T6" fmla="*/ 160573720 w 165"/>
              <a:gd name="T7" fmla="*/ 575503625 h 287"/>
              <a:gd name="T8" fmla="*/ 0 w 165"/>
              <a:gd name="T9" fmla="*/ 706962682 h 287"/>
              <a:gd name="T10" fmla="*/ 160573720 w 165"/>
              <a:gd name="T11" fmla="*/ 838423448 h 287"/>
              <a:gd name="T12" fmla="*/ 321145747 w 165"/>
              <a:gd name="T13" fmla="*/ 709885400 h 287"/>
              <a:gd name="T14" fmla="*/ 321145747 w 165"/>
              <a:gd name="T15" fmla="*/ 709885400 h 287"/>
              <a:gd name="T16" fmla="*/ 321145747 w 165"/>
              <a:gd name="T17" fmla="*/ 210336541 h 287"/>
              <a:gd name="T18" fmla="*/ 473117333 w 165"/>
              <a:gd name="T19" fmla="*/ 172358303 h 287"/>
              <a:gd name="T20" fmla="*/ 473117333 w 165"/>
              <a:gd name="T21" fmla="*/ 0 h 287"/>
              <a:gd name="T22" fmla="*/ 235124413 w 165"/>
              <a:gd name="T23" fmla="*/ 55505998 h 2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5" h="287">
                <a:moveTo>
                  <a:pt x="82" y="19"/>
                </a:moveTo>
                <a:cubicBezTo>
                  <a:pt x="81" y="19"/>
                  <a:pt x="81" y="19"/>
                  <a:pt x="81" y="19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74" y="199"/>
                  <a:pt x="65" y="197"/>
                  <a:pt x="56" y="197"/>
                </a:cubicBezTo>
                <a:cubicBezTo>
                  <a:pt x="25" y="197"/>
                  <a:pt x="0" y="217"/>
                  <a:pt x="0" y="242"/>
                </a:cubicBezTo>
                <a:cubicBezTo>
                  <a:pt x="0" y="267"/>
                  <a:pt x="25" y="287"/>
                  <a:pt x="56" y="287"/>
                </a:cubicBezTo>
                <a:cubicBezTo>
                  <a:pt x="87" y="287"/>
                  <a:pt x="112" y="267"/>
                  <a:pt x="112" y="243"/>
                </a:cubicBezTo>
                <a:cubicBezTo>
                  <a:pt x="112" y="243"/>
                  <a:pt x="112" y="243"/>
                  <a:pt x="112" y="24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65" y="59"/>
                  <a:pt x="165" y="59"/>
                  <a:pt x="165" y="59"/>
                </a:cubicBezTo>
                <a:cubicBezTo>
                  <a:pt x="165" y="0"/>
                  <a:pt x="165" y="0"/>
                  <a:pt x="165" y="0"/>
                </a:cubicBezTo>
                <a:lnTo>
                  <a:pt x="82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R1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：</a:t>
            </a:r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LLM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再次进化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26627" name="Rectangle 30"/>
          <p:cNvSpPr>
            <a:spLocks noChangeArrowheads="1"/>
          </p:cNvSpPr>
          <p:nvPr/>
        </p:nvSpPr>
        <p:spPr bwMode="auto">
          <a:xfrm>
            <a:off x="-15875" y="1420813"/>
            <a:ext cx="12168188" cy="881062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pic>
        <p:nvPicPr>
          <p:cNvPr id="26636" name="Picture 33"/>
          <p:cNvPicPr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24013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9" name="矩形 19"/>
          <p:cNvSpPr>
            <a:spLocks noChangeArrowheads="1"/>
          </p:cNvSpPr>
          <p:nvPr/>
        </p:nvSpPr>
        <p:spPr bwMode="auto">
          <a:xfrm>
            <a:off x="1657350" y="1461135"/>
            <a:ext cx="1023683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Pretrain+Cold-Start（SFT）+RL（提升推理能力）+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生成数据和SFT监督数据微调Base（SFT）+RL（对齐）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131" name="Shape 539"/>
          <p:cNvSpPr/>
          <p:nvPr/>
        </p:nvSpPr>
        <p:spPr bwMode="auto">
          <a:xfrm>
            <a:off x="1463675" y="3020060"/>
            <a:ext cx="2527300" cy="1274763"/>
          </a:xfrm>
          <a:custGeom>
            <a:avLst/>
            <a:gdLst>
              <a:gd name="T0" fmla="*/ 643408 w 21600"/>
              <a:gd name="T1" fmla="*/ 0 h 21600"/>
              <a:gd name="T2" fmla="*/ 42671939 w 21600"/>
              <a:gd name="T3" fmla="*/ 37849602 h 21600"/>
              <a:gd name="T4" fmla="*/ 0 w 21600"/>
              <a:gd name="T5" fmla="*/ 75232440 h 21600"/>
              <a:gd name="T6" fmla="*/ 253882613 w 21600"/>
              <a:gd name="T7" fmla="*/ 75232440 h 21600"/>
              <a:gd name="T8" fmla="*/ 295705800 w 21600"/>
              <a:gd name="T9" fmla="*/ 38183932 h 21600"/>
              <a:gd name="T10" fmla="*/ 255607495 w 21600"/>
              <a:gd name="T11" fmla="*/ 62676 h 21600"/>
              <a:gd name="T12" fmla="*/ 64340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2" name="Shape 542"/>
          <p:cNvSpPr/>
          <p:nvPr/>
        </p:nvSpPr>
        <p:spPr bwMode="auto">
          <a:xfrm>
            <a:off x="2428875" y="3420110"/>
            <a:ext cx="563563" cy="469900"/>
          </a:xfrm>
          <a:custGeom>
            <a:avLst/>
            <a:gdLst>
              <a:gd name="T0" fmla="*/ 14524140 w 21600"/>
              <a:gd name="T1" fmla="*/ 6783768 h 21600"/>
              <a:gd name="T2" fmla="*/ 14703854 w 21600"/>
              <a:gd name="T3" fmla="*/ 9703805 h 21600"/>
              <a:gd name="T4" fmla="*/ 14097320 w 21600"/>
              <a:gd name="T5" fmla="*/ 10222500 h 21600"/>
              <a:gd name="T6" fmla="*/ 10594932 w 21600"/>
              <a:gd name="T7" fmla="*/ 10073895 h 21600"/>
              <a:gd name="T8" fmla="*/ 10426124 w 21600"/>
              <a:gd name="T9" fmla="*/ 7153858 h 21600"/>
              <a:gd name="T10" fmla="*/ 11026528 w 21600"/>
              <a:gd name="T11" fmla="*/ 6635162 h 21600"/>
              <a:gd name="T12" fmla="*/ 12109586 w 21600"/>
              <a:gd name="T13" fmla="*/ 5617176 h 21600"/>
              <a:gd name="T14" fmla="*/ 7810070 w 21600"/>
              <a:gd name="T15" fmla="*/ 5490803 h 21600"/>
              <a:gd name="T16" fmla="*/ 8886293 w 21600"/>
              <a:gd name="T17" fmla="*/ 6635162 h 21600"/>
              <a:gd name="T18" fmla="*/ 9492827 w 21600"/>
              <a:gd name="T19" fmla="*/ 7153858 h 21600"/>
              <a:gd name="T20" fmla="*/ 9313113 w 21600"/>
              <a:gd name="T21" fmla="*/ 10073895 h 21600"/>
              <a:gd name="T22" fmla="*/ 5815501 w 21600"/>
              <a:gd name="T23" fmla="*/ 10222500 h 21600"/>
              <a:gd name="T24" fmla="*/ 5208966 w 21600"/>
              <a:gd name="T25" fmla="*/ 9703805 h 21600"/>
              <a:gd name="T26" fmla="*/ 5387323 w 21600"/>
              <a:gd name="T27" fmla="*/ 6783768 h 21600"/>
              <a:gd name="T28" fmla="*/ 6891749 w 21600"/>
              <a:gd name="T29" fmla="*/ 6635162 h 21600"/>
              <a:gd name="T30" fmla="*/ 2761067 w 21600"/>
              <a:gd name="T31" fmla="*/ 5490803 h 21600"/>
              <a:gd name="T32" fmla="*/ 2601078 w 21600"/>
              <a:gd name="T33" fmla="*/ 6635162 h 21600"/>
              <a:gd name="T34" fmla="*/ 4121159 w 21600"/>
              <a:gd name="T35" fmla="*/ 6783768 h 21600"/>
              <a:gd name="T36" fmla="*/ 4299516 w 21600"/>
              <a:gd name="T37" fmla="*/ 9703805 h 21600"/>
              <a:gd name="T38" fmla="*/ 3677327 w 21600"/>
              <a:gd name="T39" fmla="*/ 10222500 h 21600"/>
              <a:gd name="T40" fmla="*/ 178357 w 21600"/>
              <a:gd name="T41" fmla="*/ 10073895 h 21600"/>
              <a:gd name="T42" fmla="*/ 0 w 21600"/>
              <a:gd name="T43" fmla="*/ 7153858 h 21600"/>
              <a:gd name="T44" fmla="*/ 621511 w 21600"/>
              <a:gd name="T45" fmla="*/ 6635162 h 21600"/>
              <a:gd name="T46" fmla="*/ 1682783 w 21600"/>
              <a:gd name="T47" fmla="*/ 5617176 h 21600"/>
              <a:gd name="T48" fmla="*/ 2759685 w 21600"/>
              <a:gd name="T49" fmla="*/ 4731697 h 21600"/>
              <a:gd name="T50" fmla="*/ 6890393 w 21600"/>
              <a:gd name="T51" fmla="*/ 3573611 h 21600"/>
              <a:gd name="T52" fmla="*/ 5385966 w 21600"/>
              <a:gd name="T53" fmla="*/ 3430226 h 21600"/>
              <a:gd name="T54" fmla="*/ 5207609 w 21600"/>
              <a:gd name="T55" fmla="*/ 504490 h 21600"/>
              <a:gd name="T56" fmla="*/ 5814144 w 21600"/>
              <a:gd name="T57" fmla="*/ 0 h 21600"/>
              <a:gd name="T58" fmla="*/ 9311757 w 21600"/>
              <a:gd name="T59" fmla="*/ 148606 h 21600"/>
              <a:gd name="T60" fmla="*/ 9491471 w 21600"/>
              <a:gd name="T61" fmla="*/ 3068643 h 21600"/>
              <a:gd name="T62" fmla="*/ 8884936 w 21600"/>
              <a:gd name="T63" fmla="*/ 3573611 h 21600"/>
              <a:gd name="T64" fmla="*/ 7808687 w 21600"/>
              <a:gd name="T65" fmla="*/ 4731697 h 21600"/>
              <a:gd name="T66" fmla="*/ 12697727 w 21600"/>
              <a:gd name="T67" fmla="*/ 4987727 h 21600"/>
              <a:gd name="T68" fmla="*/ 13017679 w 21600"/>
              <a:gd name="T69" fmla="*/ 6635162 h 2160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1600" h="21600" extrusionOk="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3" name="Shape 544"/>
          <p:cNvSpPr/>
          <p:nvPr/>
        </p:nvSpPr>
        <p:spPr bwMode="auto">
          <a:xfrm>
            <a:off x="3689350" y="3018473"/>
            <a:ext cx="2528888" cy="1276350"/>
          </a:xfrm>
          <a:custGeom>
            <a:avLst/>
            <a:gdLst>
              <a:gd name="T0" fmla="*/ 644281 w 21600"/>
              <a:gd name="T1" fmla="*/ 0 h 21600"/>
              <a:gd name="T2" fmla="*/ 42725680 w 21600"/>
              <a:gd name="T3" fmla="*/ 37943876 h 21600"/>
              <a:gd name="T4" fmla="*/ 0 w 21600"/>
              <a:gd name="T5" fmla="*/ 75419876 h 21600"/>
              <a:gd name="T6" fmla="*/ 254201714 w 21600"/>
              <a:gd name="T7" fmla="*/ 75419876 h 21600"/>
              <a:gd name="T8" fmla="*/ 296077524 w 21600"/>
              <a:gd name="T9" fmla="*/ 38279096 h 21600"/>
              <a:gd name="T10" fmla="*/ 255928851 w 21600"/>
              <a:gd name="T11" fmla="*/ 62872 h 21600"/>
              <a:gd name="T12" fmla="*/ 644281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4" name="Shape 547"/>
          <p:cNvSpPr/>
          <p:nvPr/>
        </p:nvSpPr>
        <p:spPr bwMode="auto">
          <a:xfrm>
            <a:off x="4683125" y="3415348"/>
            <a:ext cx="585788" cy="487362"/>
          </a:xfrm>
          <a:custGeom>
            <a:avLst/>
            <a:gdLst>
              <a:gd name="T0" fmla="*/ 9773846 w 21600"/>
              <a:gd name="T1" fmla="*/ 3935787 h 21600"/>
              <a:gd name="T2" fmla="*/ 8882444 w 21600"/>
              <a:gd name="T3" fmla="*/ 5498188 h 21600"/>
              <a:gd name="T4" fmla="*/ 9065585 w 21600"/>
              <a:gd name="T5" fmla="*/ 7018848 h 21600"/>
              <a:gd name="T6" fmla="*/ 7668887 w 21600"/>
              <a:gd name="T7" fmla="*/ 7944881 h 21600"/>
              <a:gd name="T8" fmla="*/ 6015527 w 21600"/>
              <a:gd name="T9" fmla="*/ 7878703 h 21600"/>
              <a:gd name="T10" fmla="*/ 4115025 w 21600"/>
              <a:gd name="T11" fmla="*/ 8626037 h 21600"/>
              <a:gd name="T12" fmla="*/ 2697011 w 21600"/>
              <a:gd name="T13" fmla="*/ 7690347 h 21600"/>
              <a:gd name="T14" fmla="*/ 1106163 w 21600"/>
              <a:gd name="T15" fmla="*/ 7226044 h 21600"/>
              <a:gd name="T16" fmla="*/ 1698243 w 21600"/>
              <a:gd name="T17" fmla="*/ 6145251 h 21600"/>
              <a:gd name="T18" fmla="*/ 0 w 21600"/>
              <a:gd name="T19" fmla="*/ 5243632 h 21600"/>
              <a:gd name="T20" fmla="*/ 1391545 w 21600"/>
              <a:gd name="T21" fmla="*/ 3749957 h 21600"/>
              <a:gd name="T22" fmla="*/ 1071612 w 21600"/>
              <a:gd name="T23" fmla="*/ 2040941 h 21600"/>
              <a:gd name="T24" fmla="*/ 2631571 w 21600"/>
              <a:gd name="T25" fmla="*/ 1530836 h 21600"/>
              <a:gd name="T26" fmla="*/ 4017963 w 21600"/>
              <a:gd name="T27" fmla="*/ 1001890 h 21600"/>
              <a:gd name="T28" fmla="*/ 5941246 w 21600"/>
              <a:gd name="T29" fmla="*/ 1001890 h 21600"/>
              <a:gd name="T30" fmla="*/ 7772593 w 21600"/>
              <a:gd name="T31" fmla="*/ 1260508 h 21600"/>
              <a:gd name="T32" fmla="*/ 9048662 w 21600"/>
              <a:gd name="T33" fmla="*/ 2243557 h 21600"/>
              <a:gd name="T34" fmla="*/ 4987307 w 21600"/>
              <a:gd name="T35" fmla="*/ 5877450 h 21600"/>
              <a:gd name="T36" fmla="*/ 6363420 w 21600"/>
              <a:gd name="T37" fmla="*/ 4154197 h 21600"/>
              <a:gd name="T38" fmla="*/ 3479581 w 21600"/>
              <a:gd name="T39" fmla="*/ 4638332 h 21600"/>
              <a:gd name="T40" fmla="*/ 15074495 w 21600"/>
              <a:gd name="T41" fmla="*/ 8630121 h 21600"/>
              <a:gd name="T42" fmla="*/ 15322343 w 21600"/>
              <a:gd name="T43" fmla="*/ 9744510 h 21600"/>
              <a:gd name="T44" fmla="*/ 14120555 w 21600"/>
              <a:gd name="T45" fmla="*/ 10674627 h 21600"/>
              <a:gd name="T46" fmla="*/ 12777582 w 21600"/>
              <a:gd name="T47" fmla="*/ 10364091 h 21600"/>
              <a:gd name="T48" fmla="*/ 12033252 w 21600"/>
              <a:gd name="T49" fmla="*/ 10944458 h 21600"/>
              <a:gd name="T50" fmla="*/ 10913122 w 21600"/>
              <a:gd name="T51" fmla="*/ 9853467 h 21600"/>
              <a:gd name="T52" fmla="*/ 9625283 w 21600"/>
              <a:gd name="T53" fmla="*/ 9489976 h 21600"/>
              <a:gd name="T54" fmla="*/ 9231802 w 21600"/>
              <a:gd name="T55" fmla="*/ 8189238 h 21600"/>
              <a:gd name="T56" fmla="*/ 10139394 w 21600"/>
              <a:gd name="T57" fmla="*/ 7596665 h 21600"/>
              <a:gd name="T58" fmla="*/ 9812085 w 21600"/>
              <a:gd name="T59" fmla="*/ 6724580 h 21600"/>
              <a:gd name="T60" fmla="*/ 11013140 w 21600"/>
              <a:gd name="T61" fmla="*/ 5808723 h 21600"/>
              <a:gd name="T62" fmla="*/ 12339217 w 21600"/>
              <a:gd name="T63" fmla="*/ 6117747 h 21600"/>
              <a:gd name="T64" fmla="*/ 13093826 w 21600"/>
              <a:gd name="T65" fmla="*/ 5534334 h 21600"/>
              <a:gd name="T66" fmla="*/ 14219109 w 21600"/>
              <a:gd name="T67" fmla="*/ 6626837 h 21600"/>
              <a:gd name="T68" fmla="*/ 15595955 w 21600"/>
              <a:gd name="T69" fmla="*/ 7174127 h 21600"/>
              <a:gd name="T70" fmla="*/ 15529755 w 21600"/>
              <a:gd name="T71" fmla="*/ 8484002 h 21600"/>
              <a:gd name="T72" fmla="*/ 14897972 w 21600"/>
              <a:gd name="T73" fmla="*/ 3636443 h 21600"/>
              <a:gd name="T74" fmla="*/ 14553767 w 21600"/>
              <a:gd name="T75" fmla="*/ 4512070 h 21600"/>
              <a:gd name="T76" fmla="*/ 13447604 w 21600"/>
              <a:gd name="T77" fmla="*/ 4463198 h 21600"/>
              <a:gd name="T78" fmla="*/ 12644451 w 21600"/>
              <a:gd name="T79" fmla="*/ 4512070 h 21600"/>
              <a:gd name="T80" fmla="*/ 11537556 w 21600"/>
              <a:gd name="T81" fmla="*/ 4668883 h 21600"/>
              <a:gd name="T82" fmla="*/ 11077143 w 21600"/>
              <a:gd name="T83" fmla="*/ 3858395 h 21600"/>
              <a:gd name="T84" fmla="*/ 9909174 w 21600"/>
              <a:gd name="T85" fmla="*/ 2807137 h 21600"/>
              <a:gd name="T86" fmla="*/ 10688055 w 21600"/>
              <a:gd name="T87" fmla="*/ 1837310 h 21600"/>
              <a:gd name="T88" fmla="*/ 10639510 w 21600"/>
              <a:gd name="T89" fmla="*/ 806404 h 21600"/>
              <a:gd name="T90" fmla="*/ 11989860 w 21600"/>
              <a:gd name="T91" fmla="*/ 150699 h 21600"/>
              <a:gd name="T92" fmla="*/ 12917303 w 21600"/>
              <a:gd name="T93" fmla="*/ 523350 h 21600"/>
              <a:gd name="T94" fmla="*/ 13521885 w 21600"/>
              <a:gd name="T95" fmla="*/ 0 h 21600"/>
              <a:gd name="T96" fmla="*/ 14830308 w 21600"/>
              <a:gd name="T97" fmla="*/ 698485 h 21600"/>
              <a:gd name="T98" fmla="*/ 15578300 w 21600"/>
              <a:gd name="T99" fmla="*/ 1645885 h 21600"/>
              <a:gd name="T100" fmla="*/ 15545186 w 21600"/>
              <a:gd name="T101" fmla="*/ 3021464 h 21600"/>
              <a:gd name="T102" fmla="*/ 12562820 w 21600"/>
              <a:gd name="T103" fmla="*/ 9062857 h 21600"/>
              <a:gd name="T104" fmla="*/ 11867034 w 21600"/>
              <a:gd name="T105" fmla="*/ 7655712 h 21600"/>
              <a:gd name="T106" fmla="*/ 13532164 w 21600"/>
              <a:gd name="T107" fmla="*/ 2997028 h 21600"/>
              <a:gd name="T108" fmla="*/ 11982510 w 21600"/>
              <a:gd name="T109" fmla="*/ 2456372 h 2160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5" name="Shape 549"/>
          <p:cNvSpPr/>
          <p:nvPr/>
        </p:nvSpPr>
        <p:spPr bwMode="auto">
          <a:xfrm>
            <a:off x="5919788" y="3018473"/>
            <a:ext cx="2527300" cy="1276350"/>
          </a:xfrm>
          <a:custGeom>
            <a:avLst/>
            <a:gdLst>
              <a:gd name="T0" fmla="*/ 643408 w 21600"/>
              <a:gd name="T1" fmla="*/ 0 h 21600"/>
              <a:gd name="T2" fmla="*/ 42671939 w 21600"/>
              <a:gd name="T3" fmla="*/ 37943876 h 21600"/>
              <a:gd name="T4" fmla="*/ 0 w 21600"/>
              <a:gd name="T5" fmla="*/ 75419876 h 21600"/>
              <a:gd name="T6" fmla="*/ 253882613 w 21600"/>
              <a:gd name="T7" fmla="*/ 75419876 h 21600"/>
              <a:gd name="T8" fmla="*/ 295705800 w 21600"/>
              <a:gd name="T9" fmla="*/ 38279096 h 21600"/>
              <a:gd name="T10" fmla="*/ 255607495 w 21600"/>
              <a:gd name="T11" fmla="*/ 62872 h 21600"/>
              <a:gd name="T12" fmla="*/ 64340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6" name="Shape 553"/>
          <p:cNvSpPr/>
          <p:nvPr/>
        </p:nvSpPr>
        <p:spPr bwMode="auto">
          <a:xfrm>
            <a:off x="6961188" y="3402648"/>
            <a:ext cx="584200" cy="488950"/>
          </a:xfrm>
          <a:custGeom>
            <a:avLst/>
            <a:gdLst>
              <a:gd name="T0" fmla="*/ 7721745 w 21600"/>
              <a:gd name="T1" fmla="*/ 79432 h 21600"/>
              <a:gd name="T2" fmla="*/ 10401221 w 21600"/>
              <a:gd name="T3" fmla="*/ 852154 h 21600"/>
              <a:gd name="T4" fmla="*/ 12499906 w 21600"/>
              <a:gd name="T5" fmla="*/ 2679423 h 21600"/>
              <a:gd name="T6" fmla="*/ 12499906 w 21600"/>
              <a:gd name="T7" fmla="*/ 5207159 h 21600"/>
              <a:gd name="T8" fmla="*/ 10401221 w 21600"/>
              <a:gd name="T9" fmla="*/ 7029811 h 21600"/>
              <a:gd name="T10" fmla="*/ 6411622 w 21600"/>
              <a:gd name="T11" fmla="*/ 7889638 h 21600"/>
              <a:gd name="T12" fmla="*/ 5217068 w 21600"/>
              <a:gd name="T13" fmla="*/ 7818424 h 21600"/>
              <a:gd name="T14" fmla="*/ 2093573 w 21600"/>
              <a:gd name="T15" fmla="*/ 8958537 h 21600"/>
              <a:gd name="T16" fmla="*/ 1544208 w 21600"/>
              <a:gd name="T17" fmla="*/ 8932415 h 21600"/>
              <a:gd name="T18" fmla="*/ 1528846 w 21600"/>
              <a:gd name="T19" fmla="*/ 8645972 h 21600"/>
              <a:gd name="T20" fmla="*/ 2238406 w 21600"/>
              <a:gd name="T21" fmla="*/ 7889638 h 21600"/>
              <a:gd name="T22" fmla="*/ 1552971 w 21600"/>
              <a:gd name="T23" fmla="*/ 6510731 h 21600"/>
              <a:gd name="T24" fmla="*/ 201170 w 21600"/>
              <a:gd name="T25" fmla="*/ 4930970 h 21600"/>
              <a:gd name="T26" fmla="*/ 329180 w 21600"/>
              <a:gd name="T27" fmla="*/ 2684019 h 21600"/>
              <a:gd name="T28" fmla="*/ 2448339 w 21600"/>
              <a:gd name="T29" fmla="*/ 852154 h 21600"/>
              <a:gd name="T30" fmla="*/ 5121974 w 21600"/>
              <a:gd name="T31" fmla="*/ 76851 h 21600"/>
              <a:gd name="T32" fmla="*/ 6411622 w 21600"/>
              <a:gd name="T33" fmla="*/ 1106815 h 21600"/>
              <a:gd name="T34" fmla="*/ 4235396 w 21600"/>
              <a:gd name="T35" fmla="*/ 1393258 h 21600"/>
              <a:gd name="T36" fmla="*/ 2277893 w 21600"/>
              <a:gd name="T37" fmla="*/ 2306373 h 21600"/>
              <a:gd name="T38" fmla="*/ 1318886 w 21600"/>
              <a:gd name="T39" fmla="*/ 3947139 h 21600"/>
              <a:gd name="T40" fmla="*/ 2206951 w 21600"/>
              <a:gd name="T41" fmla="*/ 5512549 h 21600"/>
              <a:gd name="T42" fmla="*/ 3997659 w 21600"/>
              <a:gd name="T43" fmla="*/ 6496380 h 21600"/>
              <a:gd name="T44" fmla="*/ 4356104 w 21600"/>
              <a:gd name="T45" fmla="*/ 6973966 h 21600"/>
              <a:gd name="T46" fmla="*/ 5628172 w 21600"/>
              <a:gd name="T47" fmla="*/ 6739270 h 21600"/>
              <a:gd name="T48" fmla="*/ 8587848 w 21600"/>
              <a:gd name="T49" fmla="*/ 6496380 h 21600"/>
              <a:gd name="T50" fmla="*/ 10549002 w 21600"/>
              <a:gd name="T51" fmla="*/ 5575071 h 21600"/>
              <a:gd name="T52" fmla="*/ 11513122 w 21600"/>
              <a:gd name="T53" fmla="*/ 3947139 h 21600"/>
              <a:gd name="T54" fmla="*/ 10549002 w 21600"/>
              <a:gd name="T55" fmla="*/ 2306373 h 21600"/>
              <a:gd name="T56" fmla="*/ 8587848 w 21600"/>
              <a:gd name="T57" fmla="*/ 1393757 h 21600"/>
              <a:gd name="T58" fmla="*/ 6411622 w 21600"/>
              <a:gd name="T59" fmla="*/ 1106815 h 21600"/>
              <a:gd name="T60" fmla="*/ 15597085 w 21600"/>
              <a:gd name="T61" fmla="*/ 7005725 h 21600"/>
              <a:gd name="T62" fmla="*/ 14246015 w 21600"/>
              <a:gd name="T63" fmla="*/ 8581412 h 21600"/>
              <a:gd name="T64" fmla="*/ 13562041 w 21600"/>
              <a:gd name="T65" fmla="*/ 9961338 h 21600"/>
              <a:gd name="T66" fmla="*/ 14271600 w 21600"/>
              <a:gd name="T67" fmla="*/ 10725345 h 21600"/>
              <a:gd name="T68" fmla="*/ 14246015 w 21600"/>
              <a:gd name="T69" fmla="*/ 11015885 h 21600"/>
              <a:gd name="T70" fmla="*/ 13689321 w 21600"/>
              <a:gd name="T71" fmla="*/ 11030757 h 21600"/>
              <a:gd name="T72" fmla="*/ 10583378 w 21600"/>
              <a:gd name="T73" fmla="*/ 9890621 h 21600"/>
              <a:gd name="T74" fmla="*/ 9386634 w 21600"/>
              <a:gd name="T75" fmla="*/ 9961338 h 21600"/>
              <a:gd name="T76" fmla="*/ 5349487 w 21600"/>
              <a:gd name="T77" fmla="*/ 9065631 h 21600"/>
              <a:gd name="T78" fmla="*/ 6411622 w 21600"/>
              <a:gd name="T79" fmla="*/ 8997495 h 21600"/>
              <a:gd name="T80" fmla="*/ 11291477 w 21600"/>
              <a:gd name="T81" fmla="*/ 7877867 h 21600"/>
              <a:gd name="T82" fmla="*/ 13763941 w 21600"/>
              <a:gd name="T83" fmla="*/ 5541252 h 21600"/>
              <a:gd name="T84" fmla="*/ 14093852 w 21600"/>
              <a:gd name="T85" fmla="*/ 3365538 h 21600"/>
              <a:gd name="T86" fmla="*/ 15800446 w 21600"/>
              <a:gd name="T87" fmla="*/ 6018816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 extrusionOk="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2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1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7" name="Shape 555"/>
          <p:cNvSpPr/>
          <p:nvPr/>
        </p:nvSpPr>
        <p:spPr bwMode="auto">
          <a:xfrm>
            <a:off x="8148638" y="3018473"/>
            <a:ext cx="2528887" cy="1276350"/>
          </a:xfrm>
          <a:custGeom>
            <a:avLst/>
            <a:gdLst>
              <a:gd name="T0" fmla="*/ 644281 w 21600"/>
              <a:gd name="T1" fmla="*/ 0 h 21600"/>
              <a:gd name="T2" fmla="*/ 42725546 w 21600"/>
              <a:gd name="T3" fmla="*/ 37943876 h 21600"/>
              <a:gd name="T4" fmla="*/ 0 w 21600"/>
              <a:gd name="T5" fmla="*/ 75419876 h 21600"/>
              <a:gd name="T6" fmla="*/ 254201497 w 21600"/>
              <a:gd name="T7" fmla="*/ 75419876 h 21600"/>
              <a:gd name="T8" fmla="*/ 296077290 w 21600"/>
              <a:gd name="T9" fmla="*/ 38279096 h 21600"/>
              <a:gd name="T10" fmla="*/ 255928633 w 21600"/>
              <a:gd name="T11" fmla="*/ 62872 h 21600"/>
              <a:gd name="T12" fmla="*/ 644281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8" name="Shape 559"/>
          <p:cNvSpPr/>
          <p:nvPr/>
        </p:nvSpPr>
        <p:spPr bwMode="auto">
          <a:xfrm>
            <a:off x="9177338" y="3402648"/>
            <a:ext cx="573087" cy="479425"/>
          </a:xfrm>
          <a:custGeom>
            <a:avLst/>
            <a:gdLst>
              <a:gd name="T0" fmla="*/ 10562577 w 21600"/>
              <a:gd name="T1" fmla="*/ 501998 h 21600"/>
              <a:gd name="T2" fmla="*/ 14610216 w 21600"/>
              <a:gd name="T3" fmla="*/ 3903718 h 21600"/>
              <a:gd name="T4" fmla="*/ 15088187 w 21600"/>
              <a:gd name="T5" fmla="*/ 7462583 h 21600"/>
              <a:gd name="T6" fmla="*/ 14192765 w 21600"/>
              <a:gd name="T7" fmla="*/ 9558780 h 21600"/>
              <a:gd name="T8" fmla="*/ 12973549 w 21600"/>
              <a:gd name="T9" fmla="*/ 10641126 h 21600"/>
              <a:gd name="T10" fmla="*/ 1755610 w 21600"/>
              <a:gd name="T11" fmla="*/ 10444074 h 21600"/>
              <a:gd name="T12" fmla="*/ 457568 w 21600"/>
              <a:gd name="T13" fmla="*/ 8541977 h 21600"/>
              <a:gd name="T14" fmla="*/ 0 w 21600"/>
              <a:gd name="T15" fmla="*/ 6383189 h 21600"/>
              <a:gd name="T16" fmla="*/ 2223020 w 21600"/>
              <a:gd name="T17" fmla="*/ 1874996 h 21600"/>
              <a:gd name="T18" fmla="*/ 7602530 w 21600"/>
              <a:gd name="T19" fmla="*/ 0 h 21600"/>
              <a:gd name="T20" fmla="*/ 2887536 w 21600"/>
              <a:gd name="T21" fmla="*/ 6946291 h 21600"/>
              <a:gd name="T22" fmla="*/ 2884034 w 21600"/>
              <a:gd name="T23" fmla="*/ 5824037 h 21600"/>
              <a:gd name="T24" fmla="*/ 1549378 w 21600"/>
              <a:gd name="T25" fmla="*/ 5824037 h 21600"/>
              <a:gd name="T26" fmla="*/ 1549378 w 21600"/>
              <a:gd name="T27" fmla="*/ 6946291 h 21600"/>
              <a:gd name="T28" fmla="*/ 3792801 w 21600"/>
              <a:gd name="T29" fmla="*/ 3992878 h 21600"/>
              <a:gd name="T30" fmla="*/ 4755800 w 21600"/>
              <a:gd name="T31" fmla="*/ 3185934 h 21600"/>
              <a:gd name="T32" fmla="*/ 3792801 w 21600"/>
              <a:gd name="T33" fmla="*/ 2397214 h 21600"/>
              <a:gd name="T34" fmla="*/ 2846730 w 21600"/>
              <a:gd name="T35" fmla="*/ 3185934 h 21600"/>
              <a:gd name="T36" fmla="*/ 3792801 w 21600"/>
              <a:gd name="T37" fmla="*/ 3992878 h 21600"/>
              <a:gd name="T38" fmla="*/ 8569030 w 21600"/>
              <a:gd name="T39" fmla="*/ 7041377 h 21600"/>
              <a:gd name="T40" fmla="*/ 9054032 w 21600"/>
              <a:gd name="T41" fmla="*/ 5618617 h 21600"/>
              <a:gd name="T42" fmla="*/ 9482733 w 21600"/>
              <a:gd name="T43" fmla="*/ 4271233 h 21600"/>
              <a:gd name="T44" fmla="*/ 9418685 w 21600"/>
              <a:gd name="T45" fmla="*/ 3708130 h 21600"/>
              <a:gd name="T46" fmla="*/ 8803439 w 21600"/>
              <a:gd name="T47" fmla="*/ 3674149 h 21600"/>
              <a:gd name="T48" fmla="*/ 7536359 w 21600"/>
              <a:gd name="T49" fmla="*/ 7191619 h 21600"/>
              <a:gd name="T50" fmla="*/ 6450174 w 21600"/>
              <a:gd name="T51" fmla="*/ 7596090 h 21600"/>
              <a:gd name="T52" fmla="*/ 6009507 w 21600"/>
              <a:gd name="T53" fmla="*/ 8514877 h 21600"/>
              <a:gd name="T54" fmla="*/ 7602530 w 21600"/>
              <a:gd name="T55" fmla="*/ 9846990 h 21600"/>
              <a:gd name="T56" fmla="*/ 9195526 w 21600"/>
              <a:gd name="T57" fmla="*/ 8514877 h 21600"/>
              <a:gd name="T58" fmla="*/ 8443721 w 21600"/>
              <a:gd name="T59" fmla="*/ 7415773 h 21600"/>
              <a:gd name="T60" fmla="*/ 6931673 w 21600"/>
              <a:gd name="T61" fmla="*/ 1303548 h 21600"/>
              <a:gd name="T62" fmla="*/ 6931673 w 21600"/>
              <a:gd name="T63" fmla="*/ 2427267 h 21600"/>
              <a:gd name="T64" fmla="*/ 8273360 w 21600"/>
              <a:gd name="T65" fmla="*/ 2427267 h 21600"/>
              <a:gd name="T66" fmla="*/ 8273360 w 21600"/>
              <a:gd name="T67" fmla="*/ 1303548 h 21600"/>
              <a:gd name="T68" fmla="*/ 10449233 w 21600"/>
              <a:gd name="T69" fmla="*/ 3185934 h 21600"/>
              <a:gd name="T70" fmla="*/ 11412232 w 21600"/>
              <a:gd name="T71" fmla="*/ 3978606 h 21600"/>
              <a:gd name="T72" fmla="*/ 12358303 w 21600"/>
              <a:gd name="T73" fmla="*/ 3185934 h 21600"/>
              <a:gd name="T74" fmla="*/ 11412232 w 21600"/>
              <a:gd name="T75" fmla="*/ 2397214 h 21600"/>
              <a:gd name="T76" fmla="*/ 10449233 w 21600"/>
              <a:gd name="T77" fmla="*/ 3185934 h 21600"/>
              <a:gd name="T78" fmla="*/ 13655655 w 21600"/>
              <a:gd name="T79" fmla="*/ 6946291 h 21600"/>
              <a:gd name="T80" fmla="*/ 13655655 w 21600"/>
              <a:gd name="T81" fmla="*/ 5824037 h 21600"/>
              <a:gd name="T82" fmla="*/ 12317497 w 21600"/>
              <a:gd name="T83" fmla="*/ 5824037 h 21600"/>
              <a:gd name="T84" fmla="*/ 12317497 w 21600"/>
              <a:gd name="T85" fmla="*/ 6946291 h 216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7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40" name="TextBox 13"/>
          <p:cNvSpPr txBox="1">
            <a:spLocks noChangeArrowheads="1"/>
          </p:cNvSpPr>
          <p:nvPr/>
        </p:nvSpPr>
        <p:spPr bwMode="auto">
          <a:xfrm>
            <a:off x="1463675" y="4859973"/>
            <a:ext cx="1947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少量数据冷启动可进一步提升性能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2" name="TextBox 13"/>
          <p:cNvSpPr txBox="1">
            <a:spLocks noChangeArrowheads="1"/>
          </p:cNvSpPr>
          <p:nvPr/>
        </p:nvSpPr>
        <p:spPr bwMode="auto">
          <a:xfrm>
            <a:off x="3819525" y="4859973"/>
            <a:ext cx="1947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引入「语言一致性」奖励。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4" name="TextBox 13"/>
          <p:cNvSpPr txBox="1">
            <a:spLocks noChangeArrowheads="1"/>
          </p:cNvSpPr>
          <p:nvPr/>
        </p:nvSpPr>
        <p:spPr bwMode="auto">
          <a:xfrm>
            <a:off x="6181725" y="4859973"/>
            <a:ext cx="1947863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大量（600k）推理数据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和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一定量非推理数据（200k）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6" name="TextBox 13"/>
          <p:cNvSpPr txBox="1">
            <a:spLocks noChangeArrowheads="1"/>
          </p:cNvSpPr>
          <p:nvPr/>
        </p:nvSpPr>
        <p:spPr bwMode="auto">
          <a:xfrm>
            <a:off x="8451850" y="4859973"/>
            <a:ext cx="1947863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强化学习对齐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7119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R1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：引发热潮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4819" name="Rounded Rectangle 29"/>
          <p:cNvSpPr>
            <a:spLocks noChangeArrowheads="1"/>
          </p:cNvSpPr>
          <p:nvPr/>
        </p:nvSpPr>
        <p:spPr bwMode="auto">
          <a:xfrm>
            <a:off x="655320" y="1975485"/>
            <a:ext cx="2533015" cy="352679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0" name="Rounded Rectangle 30"/>
          <p:cNvSpPr>
            <a:spLocks noChangeArrowheads="1"/>
          </p:cNvSpPr>
          <p:nvPr/>
        </p:nvSpPr>
        <p:spPr bwMode="auto">
          <a:xfrm>
            <a:off x="3406775" y="1976120"/>
            <a:ext cx="2613025" cy="365315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3" name="Rounded Rectangle 9"/>
          <p:cNvSpPr>
            <a:spLocks noChangeArrowheads="1"/>
          </p:cNvSpPr>
          <p:nvPr/>
        </p:nvSpPr>
        <p:spPr bwMode="auto">
          <a:xfrm>
            <a:off x="812800" y="2148205"/>
            <a:ext cx="2510790" cy="348107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4" name="Rounded Rectangle 10"/>
          <p:cNvSpPr>
            <a:spLocks noChangeArrowheads="1"/>
          </p:cNvSpPr>
          <p:nvPr/>
        </p:nvSpPr>
        <p:spPr bwMode="auto">
          <a:xfrm>
            <a:off x="3543935" y="2148840"/>
            <a:ext cx="2475865" cy="348107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7" name="Freeform 6"/>
          <p:cNvSpPr>
            <a:spLocks noEditPoints="1"/>
          </p:cNvSpPr>
          <p:nvPr/>
        </p:nvSpPr>
        <p:spPr bwMode="auto">
          <a:xfrm>
            <a:off x="4570095" y="2345055"/>
            <a:ext cx="423863" cy="517525"/>
          </a:xfrm>
          <a:custGeom>
            <a:avLst/>
            <a:gdLst>
              <a:gd name="T0" fmla="*/ 34166831 w 781"/>
              <a:gd name="T1" fmla="*/ 231497676 h 953"/>
              <a:gd name="T2" fmla="*/ 108097548 w 781"/>
              <a:gd name="T3" fmla="*/ 231497676 h 953"/>
              <a:gd name="T4" fmla="*/ 108097548 w 781"/>
              <a:gd name="T5" fmla="*/ 247422023 h 953"/>
              <a:gd name="T6" fmla="*/ 34166831 w 781"/>
              <a:gd name="T7" fmla="*/ 247422023 h 953"/>
              <a:gd name="T8" fmla="*/ 34166831 w 781"/>
              <a:gd name="T9" fmla="*/ 231497676 h 953"/>
              <a:gd name="T10" fmla="*/ 34166831 w 781"/>
              <a:gd name="T11" fmla="*/ 205841360 h 953"/>
              <a:gd name="T12" fmla="*/ 108097548 w 781"/>
              <a:gd name="T13" fmla="*/ 205841360 h 953"/>
              <a:gd name="T14" fmla="*/ 108097548 w 781"/>
              <a:gd name="T15" fmla="*/ 221765708 h 953"/>
              <a:gd name="T16" fmla="*/ 34166831 w 781"/>
              <a:gd name="T17" fmla="*/ 221765708 h 953"/>
              <a:gd name="T18" fmla="*/ 34166831 w 781"/>
              <a:gd name="T19" fmla="*/ 205841360 h 953"/>
              <a:gd name="T20" fmla="*/ 34166831 w 781"/>
              <a:gd name="T21" fmla="*/ 178415250 h 953"/>
              <a:gd name="T22" fmla="*/ 108097548 w 781"/>
              <a:gd name="T23" fmla="*/ 178415250 h 953"/>
              <a:gd name="T24" fmla="*/ 108097548 w 781"/>
              <a:gd name="T25" fmla="*/ 194340141 h 953"/>
              <a:gd name="T26" fmla="*/ 34166831 w 781"/>
              <a:gd name="T27" fmla="*/ 194340141 h 953"/>
              <a:gd name="T28" fmla="*/ 34166831 w 781"/>
              <a:gd name="T29" fmla="*/ 178415250 h 953"/>
              <a:gd name="T30" fmla="*/ 34166831 w 781"/>
              <a:gd name="T31" fmla="*/ 154233311 h 953"/>
              <a:gd name="T32" fmla="*/ 108097548 w 781"/>
              <a:gd name="T33" fmla="*/ 154233311 h 953"/>
              <a:gd name="T34" fmla="*/ 108097548 w 781"/>
              <a:gd name="T35" fmla="*/ 169863326 h 953"/>
              <a:gd name="T36" fmla="*/ 34166831 w 781"/>
              <a:gd name="T37" fmla="*/ 169863326 h 953"/>
              <a:gd name="T38" fmla="*/ 34166831 w 781"/>
              <a:gd name="T39" fmla="*/ 154233311 h 953"/>
              <a:gd name="T40" fmla="*/ 34166831 w 781"/>
              <a:gd name="T41" fmla="*/ 127987245 h 953"/>
              <a:gd name="T42" fmla="*/ 108097548 w 781"/>
              <a:gd name="T43" fmla="*/ 127987245 h 953"/>
              <a:gd name="T44" fmla="*/ 108097548 w 781"/>
              <a:gd name="T45" fmla="*/ 143912136 h 953"/>
              <a:gd name="T46" fmla="*/ 34166831 w 781"/>
              <a:gd name="T47" fmla="*/ 143912136 h 953"/>
              <a:gd name="T48" fmla="*/ 34166831 w 781"/>
              <a:gd name="T49" fmla="*/ 127987245 h 953"/>
              <a:gd name="T50" fmla="*/ 156991583 w 781"/>
              <a:gd name="T51" fmla="*/ 49838255 h 953"/>
              <a:gd name="T52" fmla="*/ 188801931 w 781"/>
              <a:gd name="T53" fmla="*/ 49838255 h 953"/>
              <a:gd name="T54" fmla="*/ 188801931 w 781"/>
              <a:gd name="T55" fmla="*/ 241819394 h 953"/>
              <a:gd name="T56" fmla="*/ 156991583 w 781"/>
              <a:gd name="T57" fmla="*/ 241819394 h 953"/>
              <a:gd name="T58" fmla="*/ 156991583 w 781"/>
              <a:gd name="T59" fmla="*/ 49838255 h 953"/>
              <a:gd name="T60" fmla="*/ 79821381 w 781"/>
              <a:gd name="T61" fmla="*/ 19758268 h 953"/>
              <a:gd name="T62" fmla="*/ 82766713 w 781"/>
              <a:gd name="T63" fmla="*/ 31259487 h 953"/>
              <a:gd name="T64" fmla="*/ 83355562 w 781"/>
              <a:gd name="T65" fmla="*/ 43350457 h 953"/>
              <a:gd name="T66" fmla="*/ 81883168 w 781"/>
              <a:gd name="T67" fmla="*/ 56031177 h 953"/>
              <a:gd name="T68" fmla="*/ 78053747 w 781"/>
              <a:gd name="T69" fmla="*/ 68122147 h 953"/>
              <a:gd name="T70" fmla="*/ 71574233 w 781"/>
              <a:gd name="T71" fmla="*/ 80213117 h 953"/>
              <a:gd name="T72" fmla="*/ 63032390 w 781"/>
              <a:gd name="T73" fmla="*/ 91419461 h 953"/>
              <a:gd name="T74" fmla="*/ 52428760 w 781"/>
              <a:gd name="T75" fmla="*/ 101741179 h 953"/>
              <a:gd name="T76" fmla="*/ 50661669 w 781"/>
              <a:gd name="T77" fmla="*/ 96138007 h 953"/>
              <a:gd name="T78" fmla="*/ 47715794 w 781"/>
              <a:gd name="T79" fmla="*/ 90239960 h 953"/>
              <a:gd name="T80" fmla="*/ 44475765 w 781"/>
              <a:gd name="T81" fmla="*/ 84931663 h 953"/>
              <a:gd name="T82" fmla="*/ 39763342 w 781"/>
              <a:gd name="T83" fmla="*/ 79918242 h 953"/>
              <a:gd name="T84" fmla="*/ 36523314 w 781"/>
              <a:gd name="T85" fmla="*/ 77559240 h 953"/>
              <a:gd name="T86" fmla="*/ 31810891 w 781"/>
              <a:gd name="T87" fmla="*/ 74609945 h 953"/>
              <a:gd name="T88" fmla="*/ 25624988 w 781"/>
              <a:gd name="T89" fmla="*/ 71956068 h 953"/>
              <a:gd name="T90" fmla="*/ 16788991 w 781"/>
              <a:gd name="T91" fmla="*/ 80802867 h 953"/>
              <a:gd name="T92" fmla="*/ 15905446 w 781"/>
              <a:gd name="T93" fmla="*/ 260987912 h 953"/>
              <a:gd name="T94" fmla="*/ 212954524 w 781"/>
              <a:gd name="T95" fmla="*/ 260987912 h 953"/>
              <a:gd name="T96" fmla="*/ 213543916 w 781"/>
              <a:gd name="T97" fmla="*/ 19758268 h 953"/>
              <a:gd name="T98" fmla="*/ 79821381 w 781"/>
              <a:gd name="T99" fmla="*/ 19758268 h 953"/>
              <a:gd name="T100" fmla="*/ 73046628 w 781"/>
              <a:gd name="T101" fmla="*/ 0 h 953"/>
              <a:gd name="T102" fmla="*/ 230038211 w 781"/>
              <a:gd name="T103" fmla="*/ 0 h 953"/>
              <a:gd name="T104" fmla="*/ 228859970 w 781"/>
              <a:gd name="T105" fmla="*/ 281041055 h 953"/>
              <a:gd name="T106" fmla="*/ 0 w 781"/>
              <a:gd name="T107" fmla="*/ 281041055 h 953"/>
              <a:gd name="T108" fmla="*/ 883545 w 781"/>
              <a:gd name="T109" fmla="*/ 71071442 h 953"/>
              <a:gd name="T110" fmla="*/ 73046628 w 781"/>
              <a:gd name="T111" fmla="*/ 0 h 95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81" h="953">
                <a:moveTo>
                  <a:pt x="116" y="785"/>
                </a:moveTo>
                <a:lnTo>
                  <a:pt x="367" y="785"/>
                </a:lnTo>
                <a:lnTo>
                  <a:pt x="367" y="839"/>
                </a:lnTo>
                <a:lnTo>
                  <a:pt x="116" y="839"/>
                </a:lnTo>
                <a:lnTo>
                  <a:pt x="116" y="785"/>
                </a:lnTo>
                <a:close/>
                <a:moveTo>
                  <a:pt x="116" y="698"/>
                </a:moveTo>
                <a:lnTo>
                  <a:pt x="367" y="698"/>
                </a:lnTo>
                <a:lnTo>
                  <a:pt x="367" y="752"/>
                </a:lnTo>
                <a:lnTo>
                  <a:pt x="116" y="752"/>
                </a:lnTo>
                <a:lnTo>
                  <a:pt x="116" y="698"/>
                </a:lnTo>
                <a:close/>
                <a:moveTo>
                  <a:pt x="116" y="605"/>
                </a:moveTo>
                <a:lnTo>
                  <a:pt x="367" y="605"/>
                </a:lnTo>
                <a:lnTo>
                  <a:pt x="367" y="659"/>
                </a:lnTo>
                <a:lnTo>
                  <a:pt x="116" y="659"/>
                </a:lnTo>
                <a:lnTo>
                  <a:pt x="116" y="605"/>
                </a:lnTo>
                <a:close/>
                <a:moveTo>
                  <a:pt x="116" y="523"/>
                </a:moveTo>
                <a:lnTo>
                  <a:pt x="367" y="523"/>
                </a:lnTo>
                <a:lnTo>
                  <a:pt x="367" y="576"/>
                </a:lnTo>
                <a:lnTo>
                  <a:pt x="116" y="576"/>
                </a:lnTo>
                <a:lnTo>
                  <a:pt x="116" y="523"/>
                </a:lnTo>
                <a:close/>
                <a:moveTo>
                  <a:pt x="116" y="434"/>
                </a:moveTo>
                <a:lnTo>
                  <a:pt x="367" y="434"/>
                </a:lnTo>
                <a:lnTo>
                  <a:pt x="367" y="488"/>
                </a:lnTo>
                <a:lnTo>
                  <a:pt x="116" y="488"/>
                </a:lnTo>
                <a:lnTo>
                  <a:pt x="116" y="434"/>
                </a:lnTo>
                <a:close/>
                <a:moveTo>
                  <a:pt x="533" y="169"/>
                </a:moveTo>
                <a:lnTo>
                  <a:pt x="641" y="169"/>
                </a:lnTo>
                <a:lnTo>
                  <a:pt x="641" y="820"/>
                </a:lnTo>
                <a:lnTo>
                  <a:pt x="533" y="820"/>
                </a:lnTo>
                <a:lnTo>
                  <a:pt x="533" y="169"/>
                </a:lnTo>
                <a:close/>
                <a:moveTo>
                  <a:pt x="271" y="67"/>
                </a:moveTo>
                <a:lnTo>
                  <a:pt x="281" y="106"/>
                </a:lnTo>
                <a:lnTo>
                  <a:pt x="283" y="147"/>
                </a:lnTo>
                <a:lnTo>
                  <a:pt x="278" y="190"/>
                </a:lnTo>
                <a:lnTo>
                  <a:pt x="265" y="231"/>
                </a:lnTo>
                <a:lnTo>
                  <a:pt x="243" y="272"/>
                </a:lnTo>
                <a:lnTo>
                  <a:pt x="214" y="310"/>
                </a:lnTo>
                <a:lnTo>
                  <a:pt x="178" y="345"/>
                </a:lnTo>
                <a:lnTo>
                  <a:pt x="172" y="326"/>
                </a:lnTo>
                <a:lnTo>
                  <a:pt x="162" y="306"/>
                </a:lnTo>
                <a:lnTo>
                  <a:pt x="151" y="288"/>
                </a:lnTo>
                <a:lnTo>
                  <a:pt x="135" y="271"/>
                </a:lnTo>
                <a:lnTo>
                  <a:pt x="124" y="263"/>
                </a:lnTo>
                <a:lnTo>
                  <a:pt x="108" y="253"/>
                </a:lnTo>
                <a:lnTo>
                  <a:pt x="87" y="244"/>
                </a:lnTo>
                <a:lnTo>
                  <a:pt x="57" y="274"/>
                </a:lnTo>
                <a:lnTo>
                  <a:pt x="54" y="885"/>
                </a:lnTo>
                <a:lnTo>
                  <a:pt x="723" y="885"/>
                </a:lnTo>
                <a:lnTo>
                  <a:pt x="725" y="67"/>
                </a:lnTo>
                <a:lnTo>
                  <a:pt x="271" y="67"/>
                </a:lnTo>
                <a:close/>
                <a:moveTo>
                  <a:pt x="248" y="0"/>
                </a:moveTo>
                <a:lnTo>
                  <a:pt x="781" y="0"/>
                </a:lnTo>
                <a:lnTo>
                  <a:pt x="777" y="953"/>
                </a:lnTo>
                <a:lnTo>
                  <a:pt x="0" y="953"/>
                </a:lnTo>
                <a:lnTo>
                  <a:pt x="3" y="241"/>
                </a:lnTo>
                <a:lnTo>
                  <a:pt x="24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 sz="2000"/>
          </a:p>
        </p:txBody>
      </p:sp>
      <p:sp>
        <p:nvSpPr>
          <p:cNvPr id="34828" name="Freeform 7"/>
          <p:cNvSpPr>
            <a:spLocks noEditPoints="1"/>
          </p:cNvSpPr>
          <p:nvPr/>
        </p:nvSpPr>
        <p:spPr bwMode="auto">
          <a:xfrm>
            <a:off x="1780223" y="2252345"/>
            <a:ext cx="574675" cy="701675"/>
          </a:xfrm>
          <a:custGeom>
            <a:avLst/>
            <a:gdLst>
              <a:gd name="T0" fmla="*/ 101505696 w 1061"/>
              <a:gd name="T1" fmla="*/ 311117934 h 1297"/>
              <a:gd name="T2" fmla="*/ 104146167 w 1061"/>
              <a:gd name="T3" fmla="*/ 328678744 h 1297"/>
              <a:gd name="T4" fmla="*/ 99451815 w 1061"/>
              <a:gd name="T5" fmla="*/ 333654307 h 1297"/>
              <a:gd name="T6" fmla="*/ 93877846 w 1061"/>
              <a:gd name="T7" fmla="*/ 338922550 h 1297"/>
              <a:gd name="T8" fmla="*/ 74809036 w 1061"/>
              <a:gd name="T9" fmla="*/ 339800590 h 1297"/>
              <a:gd name="T10" fmla="*/ 72168564 w 1061"/>
              <a:gd name="T11" fmla="*/ 337751829 h 1297"/>
              <a:gd name="T12" fmla="*/ 64541256 w 1061"/>
              <a:gd name="T13" fmla="*/ 332776266 h 1297"/>
              <a:gd name="T14" fmla="*/ 61900785 w 1061"/>
              <a:gd name="T15" fmla="*/ 314630096 h 1297"/>
              <a:gd name="T16" fmla="*/ 66594596 w 1061"/>
              <a:gd name="T17" fmla="*/ 309947214 h 1297"/>
              <a:gd name="T18" fmla="*/ 27576817 w 1061"/>
              <a:gd name="T19" fmla="*/ 286532800 h 1297"/>
              <a:gd name="T20" fmla="*/ 146977600 w 1061"/>
              <a:gd name="T21" fmla="*/ 280094378 h 1297"/>
              <a:gd name="T22" fmla="*/ 27576817 w 1061"/>
              <a:gd name="T23" fmla="*/ 213655980 h 1297"/>
              <a:gd name="T24" fmla="*/ 0 w 1061"/>
              <a:gd name="T25" fmla="*/ 213655980 h 1297"/>
              <a:gd name="T26" fmla="*/ 141403631 w 1061"/>
              <a:gd name="T27" fmla="*/ 222143705 h 1297"/>
              <a:gd name="T28" fmla="*/ 75982759 w 1061"/>
              <a:gd name="T29" fmla="*/ 177656320 h 1297"/>
              <a:gd name="T30" fmla="*/ 49872691 w 1061"/>
              <a:gd name="T31" fmla="*/ 194631769 h 1297"/>
              <a:gd name="T32" fmla="*/ 43712131 w 1061"/>
              <a:gd name="T33" fmla="*/ 225655867 h 1297"/>
              <a:gd name="T34" fmla="*/ 61900785 w 1061"/>
              <a:gd name="T35" fmla="*/ 252289762 h 1297"/>
              <a:gd name="T36" fmla="*/ 68354910 w 1061"/>
              <a:gd name="T37" fmla="*/ 262240888 h 1297"/>
              <a:gd name="T38" fmla="*/ 98278633 w 1061"/>
              <a:gd name="T39" fmla="*/ 259021406 h 1297"/>
              <a:gd name="T40" fmla="*/ 111186884 w 1061"/>
              <a:gd name="T41" fmla="*/ 247606879 h 1297"/>
              <a:gd name="T42" fmla="*/ 124095135 w 1061"/>
              <a:gd name="T43" fmla="*/ 217460822 h 1297"/>
              <a:gd name="T44" fmla="*/ 112067041 w 1061"/>
              <a:gd name="T45" fmla="*/ 188778166 h 1297"/>
              <a:gd name="T46" fmla="*/ 83610067 w 1061"/>
              <a:gd name="T47" fmla="*/ 176485599 h 1297"/>
              <a:gd name="T48" fmla="*/ 112653632 w 1061"/>
              <a:gd name="T49" fmla="*/ 173851477 h 1297"/>
              <a:gd name="T50" fmla="*/ 134362915 w 1061"/>
              <a:gd name="T51" fmla="*/ 207217016 h 1297"/>
              <a:gd name="T52" fmla="*/ 126148475 w 1061"/>
              <a:gd name="T53" fmla="*/ 247899559 h 1297"/>
              <a:gd name="T54" fmla="*/ 109720136 w 1061"/>
              <a:gd name="T55" fmla="*/ 262826248 h 1297"/>
              <a:gd name="T56" fmla="*/ 104732758 w 1061"/>
              <a:gd name="T57" fmla="*/ 306435052 h 1297"/>
              <a:gd name="T58" fmla="*/ 58087131 w 1061"/>
              <a:gd name="T59" fmla="*/ 303215570 h 1297"/>
              <a:gd name="T60" fmla="*/ 55740225 w 1061"/>
              <a:gd name="T61" fmla="*/ 261948207 h 1297"/>
              <a:gd name="T62" fmla="*/ 35791257 w 1061"/>
              <a:gd name="T63" fmla="*/ 238241114 h 1297"/>
              <a:gd name="T64" fmla="*/ 36670873 w 1061"/>
              <a:gd name="T65" fmla="*/ 194339089 h 1297"/>
              <a:gd name="T66" fmla="*/ 71581973 w 1061"/>
              <a:gd name="T67" fmla="*/ 166534473 h 1297"/>
              <a:gd name="T68" fmla="*/ 41365226 w 1061"/>
              <a:gd name="T69" fmla="*/ 177070959 h 1297"/>
              <a:gd name="T70" fmla="*/ 146977600 w 1061"/>
              <a:gd name="T71" fmla="*/ 155412627 h 1297"/>
              <a:gd name="T72" fmla="*/ 88303878 w 1061"/>
              <a:gd name="T73" fmla="*/ 125266570 h 1297"/>
              <a:gd name="T74" fmla="*/ 88303878 w 1061"/>
              <a:gd name="T75" fmla="*/ 125266570 h 1297"/>
              <a:gd name="T76" fmla="*/ 234108296 w 1061"/>
              <a:gd name="T77" fmla="*/ 96876594 h 1297"/>
              <a:gd name="T78" fmla="*/ 269312421 w 1061"/>
              <a:gd name="T79" fmla="*/ 75218803 h 1297"/>
              <a:gd name="T80" fmla="*/ 285741301 w 1061"/>
              <a:gd name="T81" fmla="*/ 86340649 h 1297"/>
              <a:gd name="T82" fmla="*/ 305103678 w 1061"/>
              <a:gd name="T83" fmla="*/ 231216790 h 1297"/>
              <a:gd name="T84" fmla="*/ 285741301 w 1061"/>
              <a:gd name="T85" fmla="*/ 227704628 h 1297"/>
              <a:gd name="T86" fmla="*/ 241442579 w 1061"/>
              <a:gd name="T87" fmla="*/ 257850685 h 1297"/>
              <a:gd name="T88" fmla="*/ 78622690 w 1061"/>
              <a:gd name="T89" fmla="*/ 103900918 h 1297"/>
              <a:gd name="T90" fmla="*/ 64247690 w 1061"/>
              <a:gd name="T91" fmla="*/ 89852811 h 1297"/>
              <a:gd name="T92" fmla="*/ 78622690 w 1061"/>
              <a:gd name="T93" fmla="*/ 76096843 h 1297"/>
              <a:gd name="T94" fmla="*/ 223253384 w 1061"/>
              <a:gd name="T95" fmla="*/ 122047088 h 1297"/>
              <a:gd name="T96" fmla="*/ 248776862 w 1061"/>
              <a:gd name="T97" fmla="*/ 75511483 h 1297"/>
              <a:gd name="T98" fmla="*/ 233521705 w 1061"/>
              <a:gd name="T99" fmla="*/ 1463401 h 1297"/>
              <a:gd name="T100" fmla="*/ 257284327 w 1061"/>
              <a:gd name="T101" fmla="*/ 28389976 h 1297"/>
              <a:gd name="T102" fmla="*/ 248776862 w 1061"/>
              <a:gd name="T103" fmla="*/ 65853037 h 1297"/>
              <a:gd name="T104" fmla="*/ 215332510 w 1061"/>
              <a:gd name="T105" fmla="*/ 76096843 h 1297"/>
              <a:gd name="T106" fmla="*/ 191569888 w 1061"/>
              <a:gd name="T107" fmla="*/ 49170268 h 1297"/>
              <a:gd name="T108" fmla="*/ 200664486 w 1061"/>
              <a:gd name="T109" fmla="*/ 11121846 h 12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061" h="1297">
                <a:moveTo>
                  <a:pt x="235" y="1059"/>
                </a:moveTo>
                <a:lnTo>
                  <a:pt x="331" y="1059"/>
                </a:lnTo>
                <a:lnTo>
                  <a:pt x="339" y="1059"/>
                </a:lnTo>
                <a:lnTo>
                  <a:pt x="346" y="1063"/>
                </a:lnTo>
                <a:lnTo>
                  <a:pt x="350" y="1066"/>
                </a:lnTo>
                <a:lnTo>
                  <a:pt x="354" y="1071"/>
                </a:lnTo>
                <a:lnTo>
                  <a:pt x="355" y="1075"/>
                </a:lnTo>
                <a:lnTo>
                  <a:pt x="355" y="1123"/>
                </a:lnTo>
                <a:lnTo>
                  <a:pt x="354" y="1129"/>
                </a:lnTo>
                <a:lnTo>
                  <a:pt x="350" y="1134"/>
                </a:lnTo>
                <a:lnTo>
                  <a:pt x="346" y="1137"/>
                </a:lnTo>
                <a:lnTo>
                  <a:pt x="339" y="1140"/>
                </a:lnTo>
                <a:lnTo>
                  <a:pt x="331" y="1140"/>
                </a:lnTo>
                <a:lnTo>
                  <a:pt x="320" y="1140"/>
                </a:lnTo>
                <a:lnTo>
                  <a:pt x="320" y="1154"/>
                </a:lnTo>
                <a:lnTo>
                  <a:pt x="320" y="1158"/>
                </a:lnTo>
                <a:lnTo>
                  <a:pt x="317" y="1159"/>
                </a:lnTo>
                <a:lnTo>
                  <a:pt x="314" y="1161"/>
                </a:lnTo>
                <a:lnTo>
                  <a:pt x="311" y="1161"/>
                </a:lnTo>
                <a:lnTo>
                  <a:pt x="255" y="1161"/>
                </a:lnTo>
                <a:lnTo>
                  <a:pt x="252" y="1161"/>
                </a:lnTo>
                <a:lnTo>
                  <a:pt x="247" y="1159"/>
                </a:lnTo>
                <a:lnTo>
                  <a:pt x="246" y="1158"/>
                </a:lnTo>
                <a:lnTo>
                  <a:pt x="246" y="1154"/>
                </a:lnTo>
                <a:lnTo>
                  <a:pt x="246" y="1140"/>
                </a:lnTo>
                <a:lnTo>
                  <a:pt x="235" y="1140"/>
                </a:lnTo>
                <a:lnTo>
                  <a:pt x="227" y="1140"/>
                </a:lnTo>
                <a:lnTo>
                  <a:pt x="220" y="1137"/>
                </a:lnTo>
                <a:lnTo>
                  <a:pt x="216" y="1134"/>
                </a:lnTo>
                <a:lnTo>
                  <a:pt x="211" y="1129"/>
                </a:lnTo>
                <a:lnTo>
                  <a:pt x="211" y="1123"/>
                </a:lnTo>
                <a:lnTo>
                  <a:pt x="211" y="1075"/>
                </a:lnTo>
                <a:lnTo>
                  <a:pt x="211" y="1071"/>
                </a:lnTo>
                <a:lnTo>
                  <a:pt x="216" y="1066"/>
                </a:lnTo>
                <a:lnTo>
                  <a:pt x="220" y="1063"/>
                </a:lnTo>
                <a:lnTo>
                  <a:pt x="227" y="1059"/>
                </a:lnTo>
                <a:lnTo>
                  <a:pt x="235" y="1059"/>
                </a:lnTo>
                <a:close/>
                <a:moveTo>
                  <a:pt x="141" y="885"/>
                </a:moveTo>
                <a:lnTo>
                  <a:pt x="160" y="906"/>
                </a:lnTo>
                <a:lnTo>
                  <a:pt x="94" y="979"/>
                </a:lnTo>
                <a:lnTo>
                  <a:pt x="76" y="958"/>
                </a:lnTo>
                <a:lnTo>
                  <a:pt x="141" y="885"/>
                </a:lnTo>
                <a:close/>
                <a:moveTo>
                  <a:pt x="435" y="884"/>
                </a:moveTo>
                <a:lnTo>
                  <a:pt x="501" y="957"/>
                </a:lnTo>
                <a:lnTo>
                  <a:pt x="482" y="977"/>
                </a:lnTo>
                <a:lnTo>
                  <a:pt x="416" y="904"/>
                </a:lnTo>
                <a:lnTo>
                  <a:pt x="435" y="884"/>
                </a:lnTo>
                <a:close/>
                <a:moveTo>
                  <a:pt x="94" y="730"/>
                </a:moveTo>
                <a:lnTo>
                  <a:pt x="94" y="760"/>
                </a:lnTo>
                <a:lnTo>
                  <a:pt x="0" y="760"/>
                </a:lnTo>
                <a:lnTo>
                  <a:pt x="0" y="733"/>
                </a:lnTo>
                <a:lnTo>
                  <a:pt x="0" y="730"/>
                </a:lnTo>
                <a:lnTo>
                  <a:pt x="94" y="730"/>
                </a:lnTo>
                <a:close/>
                <a:moveTo>
                  <a:pt x="576" y="729"/>
                </a:moveTo>
                <a:lnTo>
                  <a:pt x="576" y="759"/>
                </a:lnTo>
                <a:lnTo>
                  <a:pt x="482" y="759"/>
                </a:lnTo>
                <a:lnTo>
                  <a:pt x="482" y="729"/>
                </a:lnTo>
                <a:lnTo>
                  <a:pt x="576" y="729"/>
                </a:lnTo>
                <a:close/>
                <a:moveTo>
                  <a:pt x="285" y="603"/>
                </a:moveTo>
                <a:lnTo>
                  <a:pt x="259" y="607"/>
                </a:lnTo>
                <a:lnTo>
                  <a:pt x="232" y="615"/>
                </a:lnTo>
                <a:lnTo>
                  <a:pt x="208" y="627"/>
                </a:lnTo>
                <a:lnTo>
                  <a:pt x="187" y="645"/>
                </a:lnTo>
                <a:lnTo>
                  <a:pt x="170" y="665"/>
                </a:lnTo>
                <a:lnTo>
                  <a:pt x="157" y="691"/>
                </a:lnTo>
                <a:lnTo>
                  <a:pt x="149" y="716"/>
                </a:lnTo>
                <a:lnTo>
                  <a:pt x="146" y="743"/>
                </a:lnTo>
                <a:lnTo>
                  <a:pt x="149" y="771"/>
                </a:lnTo>
                <a:lnTo>
                  <a:pt x="157" y="798"/>
                </a:lnTo>
                <a:lnTo>
                  <a:pt x="171" y="822"/>
                </a:lnTo>
                <a:lnTo>
                  <a:pt x="189" y="844"/>
                </a:lnTo>
                <a:lnTo>
                  <a:pt x="211" y="862"/>
                </a:lnTo>
                <a:lnTo>
                  <a:pt x="216" y="865"/>
                </a:lnTo>
                <a:lnTo>
                  <a:pt x="225" y="873"/>
                </a:lnTo>
                <a:lnTo>
                  <a:pt x="232" y="884"/>
                </a:lnTo>
                <a:lnTo>
                  <a:pt x="233" y="896"/>
                </a:lnTo>
                <a:lnTo>
                  <a:pt x="233" y="1012"/>
                </a:lnTo>
                <a:lnTo>
                  <a:pt x="333" y="1012"/>
                </a:lnTo>
                <a:lnTo>
                  <a:pt x="333" y="898"/>
                </a:lnTo>
                <a:lnTo>
                  <a:pt x="335" y="885"/>
                </a:lnTo>
                <a:lnTo>
                  <a:pt x="341" y="874"/>
                </a:lnTo>
                <a:lnTo>
                  <a:pt x="350" y="866"/>
                </a:lnTo>
                <a:lnTo>
                  <a:pt x="355" y="863"/>
                </a:lnTo>
                <a:lnTo>
                  <a:pt x="379" y="846"/>
                </a:lnTo>
                <a:lnTo>
                  <a:pt x="398" y="824"/>
                </a:lnTo>
                <a:lnTo>
                  <a:pt x="412" y="800"/>
                </a:lnTo>
                <a:lnTo>
                  <a:pt x="420" y="773"/>
                </a:lnTo>
                <a:lnTo>
                  <a:pt x="423" y="743"/>
                </a:lnTo>
                <a:lnTo>
                  <a:pt x="420" y="716"/>
                </a:lnTo>
                <a:lnTo>
                  <a:pt x="412" y="691"/>
                </a:lnTo>
                <a:lnTo>
                  <a:pt x="400" y="665"/>
                </a:lnTo>
                <a:lnTo>
                  <a:pt x="382" y="645"/>
                </a:lnTo>
                <a:lnTo>
                  <a:pt x="362" y="627"/>
                </a:lnTo>
                <a:lnTo>
                  <a:pt x="338" y="615"/>
                </a:lnTo>
                <a:lnTo>
                  <a:pt x="312" y="607"/>
                </a:lnTo>
                <a:lnTo>
                  <a:pt x="285" y="603"/>
                </a:lnTo>
                <a:close/>
                <a:moveTo>
                  <a:pt x="285" y="564"/>
                </a:moveTo>
                <a:lnTo>
                  <a:pt x="320" y="567"/>
                </a:lnTo>
                <a:lnTo>
                  <a:pt x="352" y="578"/>
                </a:lnTo>
                <a:lnTo>
                  <a:pt x="384" y="594"/>
                </a:lnTo>
                <a:lnTo>
                  <a:pt x="411" y="616"/>
                </a:lnTo>
                <a:lnTo>
                  <a:pt x="433" y="643"/>
                </a:lnTo>
                <a:lnTo>
                  <a:pt x="449" y="675"/>
                </a:lnTo>
                <a:lnTo>
                  <a:pt x="458" y="708"/>
                </a:lnTo>
                <a:lnTo>
                  <a:pt x="463" y="743"/>
                </a:lnTo>
                <a:lnTo>
                  <a:pt x="458" y="781"/>
                </a:lnTo>
                <a:lnTo>
                  <a:pt x="447" y="816"/>
                </a:lnTo>
                <a:lnTo>
                  <a:pt x="430" y="847"/>
                </a:lnTo>
                <a:lnTo>
                  <a:pt x="406" y="874"/>
                </a:lnTo>
                <a:lnTo>
                  <a:pt x="376" y="898"/>
                </a:lnTo>
                <a:lnTo>
                  <a:pt x="374" y="898"/>
                </a:lnTo>
                <a:lnTo>
                  <a:pt x="373" y="900"/>
                </a:lnTo>
                <a:lnTo>
                  <a:pt x="373" y="1018"/>
                </a:lnTo>
                <a:lnTo>
                  <a:pt x="368" y="1036"/>
                </a:lnTo>
                <a:lnTo>
                  <a:pt x="357" y="1047"/>
                </a:lnTo>
                <a:lnTo>
                  <a:pt x="341" y="1052"/>
                </a:lnTo>
                <a:lnTo>
                  <a:pt x="225" y="1052"/>
                </a:lnTo>
                <a:lnTo>
                  <a:pt x="209" y="1047"/>
                </a:lnTo>
                <a:lnTo>
                  <a:pt x="198" y="1036"/>
                </a:lnTo>
                <a:lnTo>
                  <a:pt x="193" y="1018"/>
                </a:lnTo>
                <a:lnTo>
                  <a:pt x="193" y="898"/>
                </a:lnTo>
                <a:lnTo>
                  <a:pt x="192" y="896"/>
                </a:lnTo>
                <a:lnTo>
                  <a:pt x="190" y="895"/>
                </a:lnTo>
                <a:lnTo>
                  <a:pt x="162" y="873"/>
                </a:lnTo>
                <a:lnTo>
                  <a:pt x="138" y="846"/>
                </a:lnTo>
                <a:lnTo>
                  <a:pt x="122" y="814"/>
                </a:lnTo>
                <a:lnTo>
                  <a:pt x="111" y="779"/>
                </a:lnTo>
                <a:lnTo>
                  <a:pt x="108" y="743"/>
                </a:lnTo>
                <a:lnTo>
                  <a:pt x="113" y="702"/>
                </a:lnTo>
                <a:lnTo>
                  <a:pt x="125" y="664"/>
                </a:lnTo>
                <a:lnTo>
                  <a:pt x="146" y="630"/>
                </a:lnTo>
                <a:lnTo>
                  <a:pt x="174" y="603"/>
                </a:lnTo>
                <a:lnTo>
                  <a:pt x="206" y="581"/>
                </a:lnTo>
                <a:lnTo>
                  <a:pt x="244" y="569"/>
                </a:lnTo>
                <a:lnTo>
                  <a:pt x="285" y="564"/>
                </a:lnTo>
                <a:close/>
                <a:moveTo>
                  <a:pt x="94" y="512"/>
                </a:moveTo>
                <a:lnTo>
                  <a:pt x="160" y="584"/>
                </a:lnTo>
                <a:lnTo>
                  <a:pt x="141" y="605"/>
                </a:lnTo>
                <a:lnTo>
                  <a:pt x="75" y="532"/>
                </a:lnTo>
                <a:lnTo>
                  <a:pt x="94" y="512"/>
                </a:lnTo>
                <a:close/>
                <a:moveTo>
                  <a:pt x="482" y="510"/>
                </a:moveTo>
                <a:lnTo>
                  <a:pt x="501" y="531"/>
                </a:lnTo>
                <a:lnTo>
                  <a:pt x="435" y="603"/>
                </a:lnTo>
                <a:lnTo>
                  <a:pt x="416" y="583"/>
                </a:lnTo>
                <a:lnTo>
                  <a:pt x="482" y="510"/>
                </a:lnTo>
                <a:close/>
                <a:moveTo>
                  <a:pt x="301" y="428"/>
                </a:moveTo>
                <a:lnTo>
                  <a:pt x="301" y="532"/>
                </a:lnTo>
                <a:lnTo>
                  <a:pt x="274" y="532"/>
                </a:lnTo>
                <a:lnTo>
                  <a:pt x="274" y="429"/>
                </a:lnTo>
                <a:lnTo>
                  <a:pt x="301" y="428"/>
                </a:lnTo>
                <a:close/>
                <a:moveTo>
                  <a:pt x="764" y="273"/>
                </a:moveTo>
                <a:lnTo>
                  <a:pt x="798" y="273"/>
                </a:lnTo>
                <a:lnTo>
                  <a:pt x="815" y="301"/>
                </a:lnTo>
                <a:lnTo>
                  <a:pt x="798" y="331"/>
                </a:lnTo>
                <a:lnTo>
                  <a:pt x="764" y="331"/>
                </a:lnTo>
                <a:lnTo>
                  <a:pt x="747" y="301"/>
                </a:lnTo>
                <a:lnTo>
                  <a:pt x="764" y="273"/>
                </a:lnTo>
                <a:close/>
                <a:moveTo>
                  <a:pt x="918" y="257"/>
                </a:moveTo>
                <a:lnTo>
                  <a:pt x="937" y="257"/>
                </a:lnTo>
                <a:lnTo>
                  <a:pt x="955" y="265"/>
                </a:lnTo>
                <a:lnTo>
                  <a:pt x="967" y="277"/>
                </a:lnTo>
                <a:lnTo>
                  <a:pt x="974" y="295"/>
                </a:lnTo>
                <a:lnTo>
                  <a:pt x="1061" y="743"/>
                </a:lnTo>
                <a:lnTo>
                  <a:pt x="1061" y="762"/>
                </a:lnTo>
                <a:lnTo>
                  <a:pt x="1053" y="778"/>
                </a:lnTo>
                <a:lnTo>
                  <a:pt x="1040" y="790"/>
                </a:lnTo>
                <a:lnTo>
                  <a:pt x="1023" y="798"/>
                </a:lnTo>
                <a:lnTo>
                  <a:pt x="1004" y="798"/>
                </a:lnTo>
                <a:lnTo>
                  <a:pt x="986" y="790"/>
                </a:lnTo>
                <a:lnTo>
                  <a:pt x="974" y="778"/>
                </a:lnTo>
                <a:lnTo>
                  <a:pt x="967" y="760"/>
                </a:lnTo>
                <a:lnTo>
                  <a:pt x="936" y="602"/>
                </a:lnTo>
                <a:lnTo>
                  <a:pt x="936" y="1297"/>
                </a:lnTo>
                <a:lnTo>
                  <a:pt x="823" y="881"/>
                </a:lnTo>
                <a:lnTo>
                  <a:pt x="763" y="881"/>
                </a:lnTo>
                <a:lnTo>
                  <a:pt x="630" y="1297"/>
                </a:lnTo>
                <a:lnTo>
                  <a:pt x="630" y="355"/>
                </a:lnTo>
                <a:lnTo>
                  <a:pt x="268" y="355"/>
                </a:lnTo>
                <a:lnTo>
                  <a:pt x="249" y="352"/>
                </a:lnTo>
                <a:lnTo>
                  <a:pt x="233" y="341"/>
                </a:lnTo>
                <a:lnTo>
                  <a:pt x="224" y="326"/>
                </a:lnTo>
                <a:lnTo>
                  <a:pt x="219" y="307"/>
                </a:lnTo>
                <a:lnTo>
                  <a:pt x="224" y="288"/>
                </a:lnTo>
                <a:lnTo>
                  <a:pt x="233" y="274"/>
                </a:lnTo>
                <a:lnTo>
                  <a:pt x="249" y="263"/>
                </a:lnTo>
                <a:lnTo>
                  <a:pt x="268" y="260"/>
                </a:lnTo>
                <a:lnTo>
                  <a:pt x="630" y="260"/>
                </a:lnTo>
                <a:lnTo>
                  <a:pt x="630" y="258"/>
                </a:lnTo>
                <a:lnTo>
                  <a:pt x="706" y="258"/>
                </a:lnTo>
                <a:lnTo>
                  <a:pt x="761" y="417"/>
                </a:lnTo>
                <a:lnTo>
                  <a:pt x="768" y="337"/>
                </a:lnTo>
                <a:lnTo>
                  <a:pt x="799" y="337"/>
                </a:lnTo>
                <a:lnTo>
                  <a:pt x="806" y="406"/>
                </a:lnTo>
                <a:lnTo>
                  <a:pt x="848" y="258"/>
                </a:lnTo>
                <a:lnTo>
                  <a:pt x="912" y="258"/>
                </a:lnTo>
                <a:lnTo>
                  <a:pt x="918" y="257"/>
                </a:lnTo>
                <a:close/>
                <a:moveTo>
                  <a:pt x="766" y="0"/>
                </a:moveTo>
                <a:lnTo>
                  <a:pt x="796" y="5"/>
                </a:lnTo>
                <a:lnTo>
                  <a:pt x="825" y="18"/>
                </a:lnTo>
                <a:lnTo>
                  <a:pt x="848" y="38"/>
                </a:lnTo>
                <a:lnTo>
                  <a:pt x="866" y="65"/>
                </a:lnTo>
                <a:lnTo>
                  <a:pt x="877" y="97"/>
                </a:lnTo>
                <a:lnTo>
                  <a:pt x="882" y="132"/>
                </a:lnTo>
                <a:lnTo>
                  <a:pt x="877" y="168"/>
                </a:lnTo>
                <a:lnTo>
                  <a:pt x="866" y="198"/>
                </a:lnTo>
                <a:lnTo>
                  <a:pt x="848" y="225"/>
                </a:lnTo>
                <a:lnTo>
                  <a:pt x="825" y="246"/>
                </a:lnTo>
                <a:lnTo>
                  <a:pt x="796" y="260"/>
                </a:lnTo>
                <a:lnTo>
                  <a:pt x="766" y="265"/>
                </a:lnTo>
                <a:lnTo>
                  <a:pt x="734" y="260"/>
                </a:lnTo>
                <a:lnTo>
                  <a:pt x="707" y="246"/>
                </a:lnTo>
                <a:lnTo>
                  <a:pt x="684" y="225"/>
                </a:lnTo>
                <a:lnTo>
                  <a:pt x="666" y="198"/>
                </a:lnTo>
                <a:lnTo>
                  <a:pt x="653" y="168"/>
                </a:lnTo>
                <a:lnTo>
                  <a:pt x="650" y="132"/>
                </a:lnTo>
                <a:lnTo>
                  <a:pt x="653" y="97"/>
                </a:lnTo>
                <a:lnTo>
                  <a:pt x="666" y="65"/>
                </a:lnTo>
                <a:lnTo>
                  <a:pt x="684" y="38"/>
                </a:lnTo>
                <a:lnTo>
                  <a:pt x="707" y="18"/>
                </a:lnTo>
                <a:lnTo>
                  <a:pt x="734" y="5"/>
                </a:lnTo>
                <a:lnTo>
                  <a:pt x="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 sz="2000"/>
          </a:p>
        </p:txBody>
      </p:sp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1149985" y="3040380"/>
            <a:ext cx="183769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oat-zero+LIMR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33" name="TextBox 13"/>
          <p:cNvSpPr txBox="1">
            <a:spLocks noChangeArrowheads="1"/>
          </p:cNvSpPr>
          <p:nvPr/>
        </p:nvSpPr>
        <p:spPr bwMode="auto">
          <a:xfrm>
            <a:off x="1038225" y="3460750"/>
            <a:ext cx="20605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Base模型也可以Aha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RL能将Base的表面自我反思转化为有效自我反思，但并不一定长度就一定增加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数据选择</a:t>
            </a:r>
            <a:r>
              <a:rPr lang="en-US" alt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+RL</a:t>
            </a:r>
            <a:endParaRPr lang="en-US" altLang="zh-CN"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" name="TextBox 13"/>
          <p:cNvSpPr txBox="1">
            <a:spLocks noChangeArrowheads="1"/>
          </p:cNvSpPr>
          <p:nvPr/>
        </p:nvSpPr>
        <p:spPr bwMode="auto">
          <a:xfrm>
            <a:off x="3975418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LIMO+s1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" name="Rounded Rectangle 29"/>
          <p:cNvSpPr>
            <a:spLocks noChangeArrowheads="1"/>
          </p:cNvSpPr>
          <p:nvPr/>
        </p:nvSpPr>
        <p:spPr bwMode="auto">
          <a:xfrm>
            <a:off x="6107430" y="1976120"/>
            <a:ext cx="2533015" cy="352679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6" name="Rounded Rectangle 9"/>
          <p:cNvSpPr>
            <a:spLocks noChangeArrowheads="1"/>
          </p:cNvSpPr>
          <p:nvPr/>
        </p:nvSpPr>
        <p:spPr bwMode="auto">
          <a:xfrm>
            <a:off x="6264910" y="2148840"/>
            <a:ext cx="2510790" cy="348107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6712903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DeepScaleR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3752850" y="3707765"/>
            <a:ext cx="206057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少量SFT（1000条）可以激活推理能力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从获取知识转为引发知识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Rounded Rectangle 30"/>
          <p:cNvSpPr>
            <a:spLocks noChangeArrowheads="1"/>
          </p:cNvSpPr>
          <p:nvPr/>
        </p:nvSpPr>
        <p:spPr bwMode="auto">
          <a:xfrm>
            <a:off x="8905875" y="1976120"/>
            <a:ext cx="2613025" cy="365315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9043035" y="2148840"/>
            <a:ext cx="2475865" cy="348107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9474518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实验</a:t>
            </a:r>
            <a:endParaRPr lang="zh-CN" altLang="en-US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9251315" y="3707765"/>
            <a:ext cx="2060575" cy="132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起点不重要</a:t>
            </a:r>
            <a:r>
              <a:rPr 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，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Instruct、Base、各种Size，都可以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模型越大</a:t>
            </a:r>
            <a:r>
              <a:rPr 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越新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越好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Reward格外重要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7186295" y="2345055"/>
            <a:ext cx="668338" cy="511175"/>
          </a:xfrm>
          <a:custGeom>
            <a:avLst/>
            <a:gdLst>
              <a:gd name="T0" fmla="*/ 80634546 w 1232"/>
              <a:gd name="T1" fmla="*/ 236336130 h 944"/>
              <a:gd name="T2" fmla="*/ 104766321 w 1232"/>
              <a:gd name="T3" fmla="*/ 237802509 h 944"/>
              <a:gd name="T4" fmla="*/ 135666104 w 1232"/>
              <a:gd name="T5" fmla="*/ 232231026 h 944"/>
              <a:gd name="T6" fmla="*/ 135372079 w 1232"/>
              <a:gd name="T7" fmla="*/ 194992144 h 944"/>
              <a:gd name="T8" fmla="*/ 168332209 w 1232"/>
              <a:gd name="T9" fmla="*/ 166549371 h 944"/>
              <a:gd name="T10" fmla="*/ 111828896 w 1232"/>
              <a:gd name="T11" fmla="*/ 198803755 h 944"/>
              <a:gd name="T12" fmla="*/ 135372079 w 1232"/>
              <a:gd name="T13" fmla="*/ 166549371 h 944"/>
              <a:gd name="T14" fmla="*/ 72688810 w 1232"/>
              <a:gd name="T15" fmla="*/ 186488445 h 944"/>
              <a:gd name="T16" fmla="*/ 92405866 w 1232"/>
              <a:gd name="T17" fmla="*/ 166549371 h 944"/>
              <a:gd name="T18" fmla="*/ 49734220 w 1232"/>
              <a:gd name="T19" fmla="*/ 187661331 h 944"/>
              <a:gd name="T20" fmla="*/ 48557577 w 1232"/>
              <a:gd name="T21" fmla="*/ 166549371 h 944"/>
              <a:gd name="T22" fmla="*/ 158620694 w 1232"/>
              <a:gd name="T23" fmla="*/ 276800721 h 944"/>
              <a:gd name="T24" fmla="*/ 192758010 w 1232"/>
              <a:gd name="T25" fmla="*/ 192646371 h 944"/>
              <a:gd name="T26" fmla="*/ 205706516 w 1232"/>
              <a:gd name="T27" fmla="*/ 173000248 h 944"/>
              <a:gd name="T28" fmla="*/ 213652252 w 1232"/>
              <a:gd name="T29" fmla="*/ 153647617 h 944"/>
              <a:gd name="T30" fmla="*/ 176277945 w 1232"/>
              <a:gd name="T31" fmla="*/ 154234060 h 944"/>
              <a:gd name="T32" fmla="*/ 156266321 w 1232"/>
              <a:gd name="T33" fmla="*/ 124325991 h 944"/>
              <a:gd name="T34" fmla="*/ 141846061 w 1232"/>
              <a:gd name="T35" fmla="*/ 139572976 h 944"/>
              <a:gd name="T36" fmla="*/ 55914719 w 1232"/>
              <a:gd name="T37" fmla="*/ 139572976 h 944"/>
              <a:gd name="T38" fmla="*/ 54442965 w 1232"/>
              <a:gd name="T39" fmla="*/ 124325991 h 944"/>
              <a:gd name="T40" fmla="*/ 44731450 w 1232"/>
              <a:gd name="T41" fmla="*/ 154234060 h 944"/>
              <a:gd name="T42" fmla="*/ 152440737 w 1232"/>
              <a:gd name="T43" fmla="*/ 82102069 h 944"/>
              <a:gd name="T44" fmla="*/ 182751927 w 1232"/>
              <a:gd name="T45" fmla="*/ 101747651 h 944"/>
              <a:gd name="T46" fmla="*/ 104766321 w 1232"/>
              <a:gd name="T47" fmla="*/ 82102069 h 944"/>
              <a:gd name="T48" fmla="*/ 138903638 w 1232"/>
              <a:gd name="T49" fmla="*/ 82102069 h 944"/>
              <a:gd name="T50" fmla="*/ 54442965 w 1232"/>
              <a:gd name="T51" fmla="*/ 111717188 h 944"/>
              <a:gd name="T52" fmla="*/ 20894242 w 1232"/>
              <a:gd name="T53" fmla="*/ 82102069 h 944"/>
              <a:gd name="T54" fmla="*/ 40905866 w 1232"/>
              <a:gd name="T55" fmla="*/ 111717188 h 944"/>
              <a:gd name="T56" fmla="*/ 229543724 w 1232"/>
              <a:gd name="T57" fmla="*/ 70666153 h 944"/>
              <a:gd name="T58" fmla="*/ 229543724 w 1232"/>
              <a:gd name="T59" fmla="*/ 70666153 h 944"/>
              <a:gd name="T60" fmla="*/ 148909178 w 1232"/>
              <a:gd name="T61" fmla="*/ 69493267 h 944"/>
              <a:gd name="T62" fmla="*/ 144495001 w 1232"/>
              <a:gd name="T63" fmla="*/ 46915468 h 944"/>
              <a:gd name="T64" fmla="*/ 43848832 w 1232"/>
              <a:gd name="T65" fmla="*/ 53366345 h 944"/>
              <a:gd name="T66" fmla="*/ 52677186 w 1232"/>
              <a:gd name="T67" fmla="*/ 58937286 h 944"/>
              <a:gd name="T68" fmla="*/ 104766321 w 1232"/>
              <a:gd name="T69" fmla="*/ 69493267 h 944"/>
              <a:gd name="T70" fmla="*/ 118892014 w 1232"/>
              <a:gd name="T71" fmla="*/ 42810365 h 944"/>
              <a:gd name="T72" fmla="*/ 85343291 w 1232"/>
              <a:gd name="T73" fmla="*/ 37532375 h 944"/>
              <a:gd name="T74" fmla="*/ 62388701 w 1232"/>
              <a:gd name="T75" fmla="*/ 69493267 h 944"/>
              <a:gd name="T76" fmla="*/ 104766321 w 1232"/>
              <a:gd name="T77" fmla="*/ 19939074 h 944"/>
              <a:gd name="T78" fmla="*/ 145083594 w 1232"/>
              <a:gd name="T79" fmla="*/ 31667941 h 944"/>
              <a:gd name="T80" fmla="*/ 184223681 w 1232"/>
              <a:gd name="T81" fmla="*/ 69493267 h 944"/>
              <a:gd name="T82" fmla="*/ 190697663 w 1232"/>
              <a:gd name="T83" fmla="*/ 82102069 h 944"/>
              <a:gd name="T84" fmla="*/ 197760780 w 1232"/>
              <a:gd name="T85" fmla="*/ 124325991 h 944"/>
              <a:gd name="T86" fmla="*/ 191286256 w 1232"/>
              <a:gd name="T87" fmla="*/ 154234060 h 944"/>
              <a:gd name="T88" fmla="*/ 176277945 w 1232"/>
              <a:gd name="T89" fmla="*/ 178571730 h 944"/>
              <a:gd name="T90" fmla="*/ 132429113 w 1232"/>
              <a:gd name="T91" fmla="*/ 210239671 h 944"/>
              <a:gd name="T92" fmla="*/ 92405866 w 1232"/>
              <a:gd name="T93" fmla="*/ 216397056 h 944"/>
              <a:gd name="T94" fmla="*/ 52677186 w 1232"/>
              <a:gd name="T95" fmla="*/ 204668189 h 944"/>
              <a:gd name="T96" fmla="*/ 12948506 w 1232"/>
              <a:gd name="T97" fmla="*/ 166549371 h 944"/>
              <a:gd name="T98" fmla="*/ 6768550 w 1232"/>
              <a:gd name="T99" fmla="*/ 154234060 h 944"/>
              <a:gd name="T100" fmla="*/ 0 w 1232"/>
              <a:gd name="T101" fmla="*/ 111717188 h 944"/>
              <a:gd name="T102" fmla="*/ 5885931 w 1232"/>
              <a:gd name="T103" fmla="*/ 82102069 h 944"/>
              <a:gd name="T104" fmla="*/ 20894242 w 1232"/>
              <a:gd name="T105" fmla="*/ 58057892 h 944"/>
              <a:gd name="T106" fmla="*/ 65331667 w 1232"/>
              <a:gd name="T107" fmla="*/ 26096458 h 944"/>
              <a:gd name="T108" fmla="*/ 307529872 w 1232"/>
              <a:gd name="T109" fmla="*/ 0 h 944"/>
              <a:gd name="T110" fmla="*/ 307529872 w 1232"/>
              <a:gd name="T111" fmla="*/ 0 h 9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232" h="944">
                <a:moveTo>
                  <a:pt x="461" y="792"/>
                </a:moveTo>
                <a:lnTo>
                  <a:pt x="461" y="944"/>
                </a:lnTo>
                <a:lnTo>
                  <a:pt x="274" y="944"/>
                </a:lnTo>
                <a:lnTo>
                  <a:pt x="274" y="806"/>
                </a:lnTo>
                <a:lnTo>
                  <a:pt x="295" y="809"/>
                </a:lnTo>
                <a:lnTo>
                  <a:pt x="304" y="811"/>
                </a:lnTo>
                <a:lnTo>
                  <a:pt x="314" y="811"/>
                </a:lnTo>
                <a:lnTo>
                  <a:pt x="356" y="811"/>
                </a:lnTo>
                <a:lnTo>
                  <a:pt x="368" y="811"/>
                </a:lnTo>
                <a:lnTo>
                  <a:pt x="377" y="809"/>
                </a:lnTo>
                <a:lnTo>
                  <a:pt x="420" y="803"/>
                </a:lnTo>
                <a:lnTo>
                  <a:pt x="461" y="792"/>
                </a:lnTo>
                <a:close/>
                <a:moveTo>
                  <a:pt x="506" y="568"/>
                </a:moveTo>
                <a:lnTo>
                  <a:pt x="493" y="605"/>
                </a:lnTo>
                <a:lnTo>
                  <a:pt x="477" y="636"/>
                </a:lnTo>
                <a:lnTo>
                  <a:pt x="460" y="665"/>
                </a:lnTo>
                <a:lnTo>
                  <a:pt x="491" y="646"/>
                </a:lnTo>
                <a:lnTo>
                  <a:pt x="521" y="624"/>
                </a:lnTo>
                <a:lnTo>
                  <a:pt x="548" y="598"/>
                </a:lnTo>
                <a:lnTo>
                  <a:pt x="572" y="568"/>
                </a:lnTo>
                <a:lnTo>
                  <a:pt x="506" y="568"/>
                </a:lnTo>
                <a:close/>
                <a:moveTo>
                  <a:pt x="356" y="568"/>
                </a:moveTo>
                <a:lnTo>
                  <a:pt x="356" y="689"/>
                </a:lnTo>
                <a:lnTo>
                  <a:pt x="380" y="678"/>
                </a:lnTo>
                <a:lnTo>
                  <a:pt x="404" y="660"/>
                </a:lnTo>
                <a:lnTo>
                  <a:pt x="425" y="636"/>
                </a:lnTo>
                <a:lnTo>
                  <a:pt x="444" y="605"/>
                </a:lnTo>
                <a:lnTo>
                  <a:pt x="460" y="568"/>
                </a:lnTo>
                <a:lnTo>
                  <a:pt x="356" y="568"/>
                </a:lnTo>
                <a:close/>
                <a:moveTo>
                  <a:pt x="212" y="568"/>
                </a:moveTo>
                <a:lnTo>
                  <a:pt x="228" y="605"/>
                </a:lnTo>
                <a:lnTo>
                  <a:pt x="247" y="636"/>
                </a:lnTo>
                <a:lnTo>
                  <a:pt x="268" y="660"/>
                </a:lnTo>
                <a:lnTo>
                  <a:pt x="290" y="678"/>
                </a:lnTo>
                <a:lnTo>
                  <a:pt x="314" y="689"/>
                </a:lnTo>
                <a:lnTo>
                  <a:pt x="314" y="568"/>
                </a:lnTo>
                <a:lnTo>
                  <a:pt x="212" y="568"/>
                </a:lnTo>
                <a:close/>
                <a:moveTo>
                  <a:pt x="98" y="568"/>
                </a:moveTo>
                <a:lnTo>
                  <a:pt x="131" y="608"/>
                </a:lnTo>
                <a:lnTo>
                  <a:pt x="169" y="640"/>
                </a:lnTo>
                <a:lnTo>
                  <a:pt x="212" y="665"/>
                </a:lnTo>
                <a:lnTo>
                  <a:pt x="195" y="636"/>
                </a:lnTo>
                <a:lnTo>
                  <a:pt x="179" y="605"/>
                </a:lnTo>
                <a:lnTo>
                  <a:pt x="165" y="568"/>
                </a:lnTo>
                <a:lnTo>
                  <a:pt x="98" y="568"/>
                </a:lnTo>
                <a:close/>
                <a:moveTo>
                  <a:pt x="726" y="524"/>
                </a:moveTo>
                <a:lnTo>
                  <a:pt x="726" y="944"/>
                </a:lnTo>
                <a:lnTo>
                  <a:pt x="539" y="944"/>
                </a:lnTo>
                <a:lnTo>
                  <a:pt x="539" y="757"/>
                </a:lnTo>
                <a:lnTo>
                  <a:pt x="582" y="728"/>
                </a:lnTo>
                <a:lnTo>
                  <a:pt x="620" y="695"/>
                </a:lnTo>
                <a:lnTo>
                  <a:pt x="655" y="657"/>
                </a:lnTo>
                <a:lnTo>
                  <a:pt x="685" y="616"/>
                </a:lnTo>
                <a:lnTo>
                  <a:pt x="688" y="609"/>
                </a:lnTo>
                <a:lnTo>
                  <a:pt x="693" y="603"/>
                </a:lnTo>
                <a:lnTo>
                  <a:pt x="699" y="590"/>
                </a:lnTo>
                <a:lnTo>
                  <a:pt x="715" y="559"/>
                </a:lnTo>
                <a:lnTo>
                  <a:pt x="720" y="546"/>
                </a:lnTo>
                <a:lnTo>
                  <a:pt x="723" y="533"/>
                </a:lnTo>
                <a:lnTo>
                  <a:pt x="726" y="524"/>
                </a:lnTo>
                <a:close/>
                <a:moveTo>
                  <a:pt x="531" y="424"/>
                </a:moveTo>
                <a:lnTo>
                  <a:pt x="528" y="476"/>
                </a:lnTo>
                <a:lnTo>
                  <a:pt x="518" y="526"/>
                </a:lnTo>
                <a:lnTo>
                  <a:pt x="599" y="526"/>
                </a:lnTo>
                <a:lnTo>
                  <a:pt x="612" y="492"/>
                </a:lnTo>
                <a:lnTo>
                  <a:pt x="621" y="459"/>
                </a:lnTo>
                <a:lnTo>
                  <a:pt x="626" y="424"/>
                </a:lnTo>
                <a:lnTo>
                  <a:pt x="531" y="424"/>
                </a:lnTo>
                <a:close/>
                <a:moveTo>
                  <a:pt x="356" y="424"/>
                </a:moveTo>
                <a:lnTo>
                  <a:pt x="356" y="526"/>
                </a:lnTo>
                <a:lnTo>
                  <a:pt x="472" y="526"/>
                </a:lnTo>
                <a:lnTo>
                  <a:pt x="482" y="476"/>
                </a:lnTo>
                <a:lnTo>
                  <a:pt x="485" y="424"/>
                </a:lnTo>
                <a:lnTo>
                  <a:pt x="356" y="424"/>
                </a:lnTo>
                <a:close/>
                <a:moveTo>
                  <a:pt x="185" y="424"/>
                </a:moveTo>
                <a:lnTo>
                  <a:pt x="190" y="476"/>
                </a:lnTo>
                <a:lnTo>
                  <a:pt x="199" y="526"/>
                </a:lnTo>
                <a:lnTo>
                  <a:pt x="314" y="526"/>
                </a:lnTo>
                <a:lnTo>
                  <a:pt x="314" y="424"/>
                </a:lnTo>
                <a:lnTo>
                  <a:pt x="185" y="424"/>
                </a:lnTo>
                <a:close/>
                <a:moveTo>
                  <a:pt x="46" y="424"/>
                </a:moveTo>
                <a:lnTo>
                  <a:pt x="54" y="476"/>
                </a:lnTo>
                <a:lnTo>
                  <a:pt x="71" y="526"/>
                </a:lnTo>
                <a:lnTo>
                  <a:pt x="152" y="526"/>
                </a:lnTo>
                <a:lnTo>
                  <a:pt x="144" y="476"/>
                </a:lnTo>
                <a:lnTo>
                  <a:pt x="139" y="424"/>
                </a:lnTo>
                <a:lnTo>
                  <a:pt x="46" y="424"/>
                </a:lnTo>
                <a:close/>
                <a:moveTo>
                  <a:pt x="518" y="280"/>
                </a:moveTo>
                <a:lnTo>
                  <a:pt x="528" y="329"/>
                </a:lnTo>
                <a:lnTo>
                  <a:pt x="531" y="381"/>
                </a:lnTo>
                <a:lnTo>
                  <a:pt x="626" y="381"/>
                </a:lnTo>
                <a:lnTo>
                  <a:pt x="621" y="347"/>
                </a:lnTo>
                <a:lnTo>
                  <a:pt x="612" y="313"/>
                </a:lnTo>
                <a:lnTo>
                  <a:pt x="599" y="280"/>
                </a:lnTo>
                <a:lnTo>
                  <a:pt x="518" y="280"/>
                </a:lnTo>
                <a:close/>
                <a:moveTo>
                  <a:pt x="356" y="280"/>
                </a:moveTo>
                <a:lnTo>
                  <a:pt x="356" y="381"/>
                </a:lnTo>
                <a:lnTo>
                  <a:pt x="485" y="381"/>
                </a:lnTo>
                <a:lnTo>
                  <a:pt x="482" y="329"/>
                </a:lnTo>
                <a:lnTo>
                  <a:pt x="472" y="280"/>
                </a:lnTo>
                <a:lnTo>
                  <a:pt x="356" y="280"/>
                </a:lnTo>
                <a:close/>
                <a:moveTo>
                  <a:pt x="199" y="280"/>
                </a:moveTo>
                <a:lnTo>
                  <a:pt x="190" y="329"/>
                </a:lnTo>
                <a:lnTo>
                  <a:pt x="185" y="381"/>
                </a:lnTo>
                <a:lnTo>
                  <a:pt x="314" y="381"/>
                </a:lnTo>
                <a:lnTo>
                  <a:pt x="314" y="280"/>
                </a:lnTo>
                <a:lnTo>
                  <a:pt x="199" y="280"/>
                </a:lnTo>
                <a:close/>
                <a:moveTo>
                  <a:pt x="71" y="280"/>
                </a:moveTo>
                <a:lnTo>
                  <a:pt x="58" y="313"/>
                </a:lnTo>
                <a:lnTo>
                  <a:pt x="50" y="347"/>
                </a:lnTo>
                <a:lnTo>
                  <a:pt x="46" y="381"/>
                </a:lnTo>
                <a:lnTo>
                  <a:pt x="139" y="381"/>
                </a:lnTo>
                <a:lnTo>
                  <a:pt x="144" y="329"/>
                </a:lnTo>
                <a:lnTo>
                  <a:pt x="152" y="280"/>
                </a:lnTo>
                <a:lnTo>
                  <a:pt x="71" y="280"/>
                </a:lnTo>
                <a:close/>
                <a:moveTo>
                  <a:pt x="780" y="241"/>
                </a:moveTo>
                <a:lnTo>
                  <a:pt x="967" y="241"/>
                </a:lnTo>
                <a:lnTo>
                  <a:pt x="967" y="944"/>
                </a:lnTo>
                <a:lnTo>
                  <a:pt x="780" y="944"/>
                </a:lnTo>
                <a:lnTo>
                  <a:pt x="780" y="241"/>
                </a:lnTo>
                <a:close/>
                <a:moveTo>
                  <a:pt x="460" y="141"/>
                </a:moveTo>
                <a:lnTo>
                  <a:pt x="477" y="169"/>
                </a:lnTo>
                <a:lnTo>
                  <a:pt x="493" y="201"/>
                </a:lnTo>
                <a:lnTo>
                  <a:pt x="506" y="237"/>
                </a:lnTo>
                <a:lnTo>
                  <a:pt x="572" y="237"/>
                </a:lnTo>
                <a:lnTo>
                  <a:pt x="548" y="207"/>
                </a:lnTo>
                <a:lnTo>
                  <a:pt x="521" y="182"/>
                </a:lnTo>
                <a:lnTo>
                  <a:pt x="491" y="160"/>
                </a:lnTo>
                <a:lnTo>
                  <a:pt x="460" y="141"/>
                </a:lnTo>
                <a:close/>
                <a:moveTo>
                  <a:pt x="212" y="141"/>
                </a:moveTo>
                <a:lnTo>
                  <a:pt x="179" y="160"/>
                </a:lnTo>
                <a:lnTo>
                  <a:pt x="149" y="182"/>
                </a:lnTo>
                <a:lnTo>
                  <a:pt x="122" y="207"/>
                </a:lnTo>
                <a:lnTo>
                  <a:pt x="98" y="237"/>
                </a:lnTo>
                <a:lnTo>
                  <a:pt x="165" y="237"/>
                </a:lnTo>
                <a:lnTo>
                  <a:pt x="179" y="201"/>
                </a:lnTo>
                <a:lnTo>
                  <a:pt x="195" y="169"/>
                </a:lnTo>
                <a:lnTo>
                  <a:pt x="212" y="141"/>
                </a:lnTo>
                <a:close/>
                <a:moveTo>
                  <a:pt x="356" y="117"/>
                </a:moveTo>
                <a:lnTo>
                  <a:pt x="356" y="237"/>
                </a:lnTo>
                <a:lnTo>
                  <a:pt x="460" y="237"/>
                </a:lnTo>
                <a:lnTo>
                  <a:pt x="444" y="201"/>
                </a:lnTo>
                <a:lnTo>
                  <a:pt x="425" y="169"/>
                </a:lnTo>
                <a:lnTo>
                  <a:pt x="404" y="146"/>
                </a:lnTo>
                <a:lnTo>
                  <a:pt x="380" y="128"/>
                </a:lnTo>
                <a:lnTo>
                  <a:pt x="356" y="117"/>
                </a:lnTo>
                <a:close/>
                <a:moveTo>
                  <a:pt x="314" y="117"/>
                </a:moveTo>
                <a:lnTo>
                  <a:pt x="290" y="128"/>
                </a:lnTo>
                <a:lnTo>
                  <a:pt x="268" y="146"/>
                </a:lnTo>
                <a:lnTo>
                  <a:pt x="247" y="169"/>
                </a:lnTo>
                <a:lnTo>
                  <a:pt x="228" y="201"/>
                </a:lnTo>
                <a:lnTo>
                  <a:pt x="212" y="237"/>
                </a:lnTo>
                <a:lnTo>
                  <a:pt x="314" y="237"/>
                </a:lnTo>
                <a:lnTo>
                  <a:pt x="314" y="117"/>
                </a:lnTo>
                <a:close/>
                <a:moveTo>
                  <a:pt x="314" y="68"/>
                </a:moveTo>
                <a:lnTo>
                  <a:pt x="356" y="68"/>
                </a:lnTo>
                <a:lnTo>
                  <a:pt x="356" y="70"/>
                </a:lnTo>
                <a:lnTo>
                  <a:pt x="404" y="76"/>
                </a:lnTo>
                <a:lnTo>
                  <a:pt x="450" y="89"/>
                </a:lnTo>
                <a:lnTo>
                  <a:pt x="493" y="108"/>
                </a:lnTo>
                <a:lnTo>
                  <a:pt x="533" y="131"/>
                </a:lnTo>
                <a:lnTo>
                  <a:pt x="569" y="161"/>
                </a:lnTo>
                <a:lnTo>
                  <a:pt x="599" y="198"/>
                </a:lnTo>
                <a:lnTo>
                  <a:pt x="626" y="237"/>
                </a:lnTo>
                <a:lnTo>
                  <a:pt x="628" y="237"/>
                </a:lnTo>
                <a:lnTo>
                  <a:pt x="634" y="248"/>
                </a:lnTo>
                <a:lnTo>
                  <a:pt x="650" y="280"/>
                </a:lnTo>
                <a:lnTo>
                  <a:pt x="648" y="280"/>
                </a:lnTo>
                <a:lnTo>
                  <a:pt x="663" y="329"/>
                </a:lnTo>
                <a:lnTo>
                  <a:pt x="671" y="381"/>
                </a:lnTo>
                <a:lnTo>
                  <a:pt x="672" y="381"/>
                </a:lnTo>
                <a:lnTo>
                  <a:pt x="672" y="424"/>
                </a:lnTo>
                <a:lnTo>
                  <a:pt x="671" y="424"/>
                </a:lnTo>
                <a:lnTo>
                  <a:pt x="663" y="476"/>
                </a:lnTo>
                <a:lnTo>
                  <a:pt x="648" y="526"/>
                </a:lnTo>
                <a:lnTo>
                  <a:pt x="650" y="526"/>
                </a:lnTo>
                <a:lnTo>
                  <a:pt x="634" y="557"/>
                </a:lnTo>
                <a:lnTo>
                  <a:pt x="628" y="568"/>
                </a:lnTo>
                <a:lnTo>
                  <a:pt x="626" y="568"/>
                </a:lnTo>
                <a:lnTo>
                  <a:pt x="599" y="609"/>
                </a:lnTo>
                <a:lnTo>
                  <a:pt x="569" y="644"/>
                </a:lnTo>
                <a:lnTo>
                  <a:pt x="533" y="674"/>
                </a:lnTo>
                <a:lnTo>
                  <a:pt x="493" y="698"/>
                </a:lnTo>
                <a:lnTo>
                  <a:pt x="450" y="717"/>
                </a:lnTo>
                <a:lnTo>
                  <a:pt x="404" y="730"/>
                </a:lnTo>
                <a:lnTo>
                  <a:pt x="356" y="736"/>
                </a:lnTo>
                <a:lnTo>
                  <a:pt x="356" y="738"/>
                </a:lnTo>
                <a:lnTo>
                  <a:pt x="314" y="738"/>
                </a:lnTo>
                <a:lnTo>
                  <a:pt x="314" y="736"/>
                </a:lnTo>
                <a:lnTo>
                  <a:pt x="266" y="730"/>
                </a:lnTo>
                <a:lnTo>
                  <a:pt x="222" y="717"/>
                </a:lnTo>
                <a:lnTo>
                  <a:pt x="179" y="698"/>
                </a:lnTo>
                <a:lnTo>
                  <a:pt x="139" y="674"/>
                </a:lnTo>
                <a:lnTo>
                  <a:pt x="103" y="644"/>
                </a:lnTo>
                <a:lnTo>
                  <a:pt x="71" y="609"/>
                </a:lnTo>
                <a:lnTo>
                  <a:pt x="44" y="568"/>
                </a:lnTo>
                <a:lnTo>
                  <a:pt x="38" y="557"/>
                </a:lnTo>
                <a:lnTo>
                  <a:pt x="20" y="526"/>
                </a:lnTo>
                <a:lnTo>
                  <a:pt x="23" y="526"/>
                </a:lnTo>
                <a:lnTo>
                  <a:pt x="8" y="476"/>
                </a:lnTo>
                <a:lnTo>
                  <a:pt x="1" y="424"/>
                </a:lnTo>
                <a:lnTo>
                  <a:pt x="0" y="424"/>
                </a:lnTo>
                <a:lnTo>
                  <a:pt x="0" y="381"/>
                </a:lnTo>
                <a:lnTo>
                  <a:pt x="1" y="381"/>
                </a:lnTo>
                <a:lnTo>
                  <a:pt x="8" y="329"/>
                </a:lnTo>
                <a:lnTo>
                  <a:pt x="23" y="280"/>
                </a:lnTo>
                <a:lnTo>
                  <a:pt x="20" y="280"/>
                </a:lnTo>
                <a:lnTo>
                  <a:pt x="38" y="248"/>
                </a:lnTo>
                <a:lnTo>
                  <a:pt x="44" y="237"/>
                </a:lnTo>
                <a:lnTo>
                  <a:pt x="71" y="198"/>
                </a:lnTo>
                <a:lnTo>
                  <a:pt x="103" y="161"/>
                </a:lnTo>
                <a:lnTo>
                  <a:pt x="139" y="131"/>
                </a:lnTo>
                <a:lnTo>
                  <a:pt x="179" y="108"/>
                </a:lnTo>
                <a:lnTo>
                  <a:pt x="222" y="89"/>
                </a:lnTo>
                <a:lnTo>
                  <a:pt x="266" y="76"/>
                </a:lnTo>
                <a:lnTo>
                  <a:pt x="314" y="70"/>
                </a:lnTo>
                <a:lnTo>
                  <a:pt x="314" y="68"/>
                </a:lnTo>
                <a:close/>
                <a:moveTo>
                  <a:pt x="1045" y="0"/>
                </a:moveTo>
                <a:lnTo>
                  <a:pt x="1232" y="0"/>
                </a:lnTo>
                <a:lnTo>
                  <a:pt x="1232" y="944"/>
                </a:lnTo>
                <a:lnTo>
                  <a:pt x="1045" y="944"/>
                </a:lnTo>
                <a:lnTo>
                  <a:pt x="10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17" name="Freeform 9"/>
          <p:cNvSpPr>
            <a:spLocks noEditPoints="1"/>
          </p:cNvSpPr>
          <p:nvPr/>
        </p:nvSpPr>
        <p:spPr bwMode="auto">
          <a:xfrm>
            <a:off x="10003473" y="2344738"/>
            <a:ext cx="555625" cy="552450"/>
          </a:xfrm>
          <a:custGeom>
            <a:avLst/>
            <a:gdLst>
              <a:gd name="T0" fmla="*/ 174136467 w 1021"/>
              <a:gd name="T1" fmla="*/ 194666991 h 1018"/>
              <a:gd name="T2" fmla="*/ 173840424 w 1021"/>
              <a:gd name="T3" fmla="*/ 276833346 h 1018"/>
              <a:gd name="T4" fmla="*/ 174728553 w 1021"/>
              <a:gd name="T5" fmla="*/ 277716832 h 1018"/>
              <a:gd name="T6" fmla="*/ 243139541 w 1021"/>
              <a:gd name="T7" fmla="*/ 277422156 h 1018"/>
              <a:gd name="T8" fmla="*/ 243731627 w 1021"/>
              <a:gd name="T9" fmla="*/ 195255801 h 1018"/>
              <a:gd name="T10" fmla="*/ 242842954 w 1021"/>
              <a:gd name="T11" fmla="*/ 194666991 h 1018"/>
              <a:gd name="T12" fmla="*/ 80849152 w 1021"/>
              <a:gd name="T13" fmla="*/ 194666991 h 1018"/>
              <a:gd name="T14" fmla="*/ 79368392 w 1021"/>
              <a:gd name="T15" fmla="*/ 195255801 h 1018"/>
              <a:gd name="T16" fmla="*/ 71371963 w 1021"/>
              <a:gd name="T17" fmla="*/ 203501850 h 1018"/>
              <a:gd name="T18" fmla="*/ 71371963 w 1021"/>
              <a:gd name="T19" fmla="*/ 229418158 h 1018"/>
              <a:gd name="T20" fmla="*/ 71371963 w 1021"/>
              <a:gd name="T21" fmla="*/ 230301644 h 1018"/>
              <a:gd name="T22" fmla="*/ 79960478 w 1021"/>
              <a:gd name="T23" fmla="*/ 238253559 h 1018"/>
              <a:gd name="T24" fmla="*/ 124086681 w 1021"/>
              <a:gd name="T25" fmla="*/ 238253559 h 1018"/>
              <a:gd name="T26" fmla="*/ 124975354 w 1021"/>
              <a:gd name="T27" fmla="*/ 238253559 h 1018"/>
              <a:gd name="T28" fmla="*/ 133267826 w 1021"/>
              <a:gd name="T29" fmla="*/ 229712834 h 1018"/>
              <a:gd name="T30" fmla="*/ 133267826 w 1021"/>
              <a:gd name="T31" fmla="*/ 204090659 h 1018"/>
              <a:gd name="T32" fmla="*/ 132971239 w 1021"/>
              <a:gd name="T33" fmla="*/ 202618364 h 1018"/>
              <a:gd name="T34" fmla="*/ 124383268 w 1021"/>
              <a:gd name="T35" fmla="*/ 194666991 h 1018"/>
              <a:gd name="T36" fmla="*/ 80849152 w 1021"/>
              <a:gd name="T37" fmla="*/ 194666991 h 1018"/>
              <a:gd name="T38" fmla="*/ 263869632 w 1021"/>
              <a:gd name="T39" fmla="*/ 146368317 h 1018"/>
              <a:gd name="T40" fmla="*/ 264462262 w 1021"/>
              <a:gd name="T41" fmla="*/ 146662993 h 1018"/>
              <a:gd name="T42" fmla="*/ 264462262 w 1021"/>
              <a:gd name="T43" fmla="*/ 299804521 h 1018"/>
              <a:gd name="T44" fmla="*/ 37907121 w 1021"/>
              <a:gd name="T45" fmla="*/ 299804521 h 1018"/>
              <a:gd name="T46" fmla="*/ 37611078 w 1021"/>
              <a:gd name="T47" fmla="*/ 299215711 h 1018"/>
              <a:gd name="T48" fmla="*/ 37611078 w 1021"/>
              <a:gd name="T49" fmla="*/ 146368317 h 1018"/>
              <a:gd name="T50" fmla="*/ 231885550 w 1021"/>
              <a:gd name="T51" fmla="*/ 0 h 1018"/>
              <a:gd name="T52" fmla="*/ 231885550 w 1021"/>
              <a:gd name="T53" fmla="*/ 66557743 h 1018"/>
              <a:gd name="T54" fmla="*/ 233366309 w 1021"/>
              <a:gd name="T55" fmla="*/ 68914067 h 1018"/>
              <a:gd name="T56" fmla="*/ 302369384 w 1021"/>
              <a:gd name="T57" fmla="*/ 124869438 h 1018"/>
              <a:gd name="T58" fmla="*/ 302073340 w 1021"/>
              <a:gd name="T59" fmla="*/ 125164114 h 1018"/>
              <a:gd name="T60" fmla="*/ 888673 w 1021"/>
              <a:gd name="T61" fmla="*/ 125164114 h 1018"/>
              <a:gd name="T62" fmla="*/ 0 w 1021"/>
              <a:gd name="T63" fmla="*/ 125164114 h 1018"/>
              <a:gd name="T64" fmla="*/ 296043 w 1021"/>
              <a:gd name="T65" fmla="*/ 124280628 h 1018"/>
              <a:gd name="T66" fmla="*/ 142151840 w 1021"/>
              <a:gd name="T67" fmla="*/ 9129535 h 1018"/>
              <a:gd name="T68" fmla="*/ 145113359 w 1021"/>
              <a:gd name="T69" fmla="*/ 8246049 h 1018"/>
              <a:gd name="T70" fmla="*/ 158144153 w 1021"/>
              <a:gd name="T71" fmla="*/ 8834859 h 1018"/>
              <a:gd name="T72" fmla="*/ 160513587 w 1021"/>
              <a:gd name="T73" fmla="*/ 9718344 h 1018"/>
              <a:gd name="T74" fmla="*/ 200493554 w 1021"/>
              <a:gd name="T75" fmla="*/ 41819597 h 1018"/>
              <a:gd name="T76" fmla="*/ 201974313 w 1021"/>
              <a:gd name="T77" fmla="*/ 40936111 h 1018"/>
              <a:gd name="T78" fmla="*/ 231885550 w 1021"/>
              <a:gd name="T79" fmla="*/ 0 h 101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021" h="1018">
                <a:moveTo>
                  <a:pt x="590" y="661"/>
                </a:moveTo>
                <a:lnTo>
                  <a:pt x="588" y="661"/>
                </a:lnTo>
                <a:lnTo>
                  <a:pt x="587" y="663"/>
                </a:lnTo>
                <a:lnTo>
                  <a:pt x="587" y="940"/>
                </a:lnTo>
                <a:lnTo>
                  <a:pt x="588" y="942"/>
                </a:lnTo>
                <a:lnTo>
                  <a:pt x="590" y="943"/>
                </a:lnTo>
                <a:lnTo>
                  <a:pt x="820" y="943"/>
                </a:lnTo>
                <a:lnTo>
                  <a:pt x="821" y="942"/>
                </a:lnTo>
                <a:lnTo>
                  <a:pt x="823" y="940"/>
                </a:lnTo>
                <a:lnTo>
                  <a:pt x="823" y="663"/>
                </a:lnTo>
                <a:lnTo>
                  <a:pt x="821" y="661"/>
                </a:lnTo>
                <a:lnTo>
                  <a:pt x="820" y="661"/>
                </a:lnTo>
                <a:lnTo>
                  <a:pt x="590" y="661"/>
                </a:lnTo>
                <a:close/>
                <a:moveTo>
                  <a:pt x="273" y="661"/>
                </a:moveTo>
                <a:lnTo>
                  <a:pt x="270" y="661"/>
                </a:lnTo>
                <a:lnTo>
                  <a:pt x="268" y="663"/>
                </a:lnTo>
                <a:lnTo>
                  <a:pt x="241" y="688"/>
                </a:lnTo>
                <a:lnTo>
                  <a:pt x="241" y="691"/>
                </a:lnTo>
                <a:lnTo>
                  <a:pt x="241" y="693"/>
                </a:lnTo>
                <a:lnTo>
                  <a:pt x="241" y="779"/>
                </a:lnTo>
                <a:lnTo>
                  <a:pt x="241" y="780"/>
                </a:lnTo>
                <a:lnTo>
                  <a:pt x="241" y="782"/>
                </a:lnTo>
                <a:lnTo>
                  <a:pt x="268" y="809"/>
                </a:lnTo>
                <a:lnTo>
                  <a:pt x="270" y="809"/>
                </a:lnTo>
                <a:lnTo>
                  <a:pt x="273" y="809"/>
                </a:lnTo>
                <a:lnTo>
                  <a:pt x="419" y="809"/>
                </a:lnTo>
                <a:lnTo>
                  <a:pt x="420" y="809"/>
                </a:lnTo>
                <a:lnTo>
                  <a:pt x="422" y="809"/>
                </a:lnTo>
                <a:lnTo>
                  <a:pt x="449" y="782"/>
                </a:lnTo>
                <a:lnTo>
                  <a:pt x="450" y="780"/>
                </a:lnTo>
                <a:lnTo>
                  <a:pt x="450" y="779"/>
                </a:lnTo>
                <a:lnTo>
                  <a:pt x="450" y="693"/>
                </a:lnTo>
                <a:lnTo>
                  <a:pt x="450" y="691"/>
                </a:lnTo>
                <a:lnTo>
                  <a:pt x="449" y="688"/>
                </a:lnTo>
                <a:lnTo>
                  <a:pt x="422" y="663"/>
                </a:lnTo>
                <a:lnTo>
                  <a:pt x="420" y="661"/>
                </a:lnTo>
                <a:lnTo>
                  <a:pt x="419" y="661"/>
                </a:lnTo>
                <a:lnTo>
                  <a:pt x="273" y="661"/>
                </a:lnTo>
                <a:close/>
                <a:moveTo>
                  <a:pt x="128" y="497"/>
                </a:moveTo>
                <a:lnTo>
                  <a:pt x="891" y="497"/>
                </a:lnTo>
                <a:lnTo>
                  <a:pt x="893" y="497"/>
                </a:lnTo>
                <a:lnTo>
                  <a:pt x="893" y="498"/>
                </a:lnTo>
                <a:lnTo>
                  <a:pt x="893" y="1016"/>
                </a:lnTo>
                <a:lnTo>
                  <a:pt x="893" y="1018"/>
                </a:lnTo>
                <a:lnTo>
                  <a:pt x="891" y="1018"/>
                </a:lnTo>
                <a:lnTo>
                  <a:pt x="128" y="1018"/>
                </a:lnTo>
                <a:lnTo>
                  <a:pt x="127" y="1018"/>
                </a:lnTo>
                <a:lnTo>
                  <a:pt x="127" y="1016"/>
                </a:lnTo>
                <a:lnTo>
                  <a:pt x="127" y="498"/>
                </a:lnTo>
                <a:lnTo>
                  <a:pt x="127" y="497"/>
                </a:lnTo>
                <a:lnTo>
                  <a:pt x="128" y="497"/>
                </a:lnTo>
                <a:close/>
                <a:moveTo>
                  <a:pt x="783" y="0"/>
                </a:moveTo>
                <a:lnTo>
                  <a:pt x="783" y="223"/>
                </a:lnTo>
                <a:lnTo>
                  <a:pt x="783" y="226"/>
                </a:lnTo>
                <a:lnTo>
                  <a:pt x="787" y="231"/>
                </a:lnTo>
                <a:lnTo>
                  <a:pt x="788" y="234"/>
                </a:lnTo>
                <a:lnTo>
                  <a:pt x="1020" y="422"/>
                </a:lnTo>
                <a:lnTo>
                  <a:pt x="1021" y="424"/>
                </a:lnTo>
                <a:lnTo>
                  <a:pt x="1021" y="425"/>
                </a:lnTo>
                <a:lnTo>
                  <a:pt x="1020" y="425"/>
                </a:lnTo>
                <a:lnTo>
                  <a:pt x="1018" y="425"/>
                </a:lnTo>
                <a:lnTo>
                  <a:pt x="3" y="425"/>
                </a:lnTo>
                <a:lnTo>
                  <a:pt x="0" y="425"/>
                </a:lnTo>
                <a:lnTo>
                  <a:pt x="0" y="424"/>
                </a:lnTo>
                <a:lnTo>
                  <a:pt x="1" y="422"/>
                </a:lnTo>
                <a:lnTo>
                  <a:pt x="477" y="33"/>
                </a:lnTo>
                <a:lnTo>
                  <a:pt x="480" y="31"/>
                </a:lnTo>
                <a:lnTo>
                  <a:pt x="485" y="30"/>
                </a:lnTo>
                <a:lnTo>
                  <a:pt x="490" y="28"/>
                </a:lnTo>
                <a:lnTo>
                  <a:pt x="531" y="28"/>
                </a:lnTo>
                <a:lnTo>
                  <a:pt x="534" y="30"/>
                </a:lnTo>
                <a:lnTo>
                  <a:pt x="539" y="31"/>
                </a:lnTo>
                <a:lnTo>
                  <a:pt x="542" y="33"/>
                </a:lnTo>
                <a:lnTo>
                  <a:pt x="674" y="140"/>
                </a:lnTo>
                <a:lnTo>
                  <a:pt x="677" y="142"/>
                </a:lnTo>
                <a:lnTo>
                  <a:pt x="680" y="140"/>
                </a:lnTo>
                <a:lnTo>
                  <a:pt x="682" y="139"/>
                </a:lnTo>
                <a:lnTo>
                  <a:pt x="715" y="3"/>
                </a:lnTo>
                <a:lnTo>
                  <a:pt x="7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6490335" y="3707765"/>
            <a:ext cx="206057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RL 缩放也可以表现在小模型 </a:t>
            </a:r>
            <a:r>
              <a:rPr 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(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1.5B</a:t>
            </a:r>
            <a:r>
              <a:rPr 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) 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中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高质量的SFT蒸馏+RL Scaling结合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：算法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0722" name="稻壳儿小白白(http://dwz.cn/Wu2UP)"/>
          <p:cNvSpPr>
            <a:spLocks noChangeAspect="1"/>
          </p:cNvSpPr>
          <p:nvPr/>
        </p:nvSpPr>
        <p:spPr bwMode="auto">
          <a:xfrm>
            <a:off x="6666548" y="3389630"/>
            <a:ext cx="1938337" cy="1908175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1429597061 w 145"/>
              <a:gd name="T5" fmla="*/ 2147483647 h 143"/>
              <a:gd name="T6" fmla="*/ 357402607 w 145"/>
              <a:gd name="T7" fmla="*/ 2147483647 h 143"/>
              <a:gd name="T8" fmla="*/ 0 w 145"/>
              <a:gd name="T9" fmla="*/ 2147483647 h 143"/>
              <a:gd name="T10" fmla="*/ 1072194454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1424472653 h 143"/>
              <a:gd name="T18" fmla="*/ 2147483647 w 145"/>
              <a:gd name="T19" fmla="*/ 178060750 h 143"/>
              <a:gd name="T20" fmla="*/ 2147483647 w 145"/>
              <a:gd name="T21" fmla="*/ 53418224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4" name="稻壳儿小白白(http://dwz.cn/Wu2UP)"/>
          <p:cNvSpPr/>
          <p:nvPr/>
        </p:nvSpPr>
        <p:spPr bwMode="auto">
          <a:xfrm>
            <a:off x="5261928" y="3745865"/>
            <a:ext cx="1295400" cy="1265238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5" name="稻壳儿小白白(http://dwz.cn/Wu2UP)"/>
          <p:cNvSpPr/>
          <p:nvPr/>
        </p:nvSpPr>
        <p:spPr bwMode="auto">
          <a:xfrm>
            <a:off x="4026535" y="3875405"/>
            <a:ext cx="1028700" cy="1041400"/>
          </a:xfrm>
          <a:custGeom>
            <a:avLst/>
            <a:gdLst>
              <a:gd name="T0" fmla="*/ 1556056435 w 101"/>
              <a:gd name="T1" fmla="*/ 2147483647 h 102"/>
              <a:gd name="T2" fmla="*/ 2147483647 w 101"/>
              <a:gd name="T3" fmla="*/ 521200280 h 102"/>
              <a:gd name="T4" fmla="*/ 2147483647 w 101"/>
              <a:gd name="T5" fmla="*/ 104242098 h 102"/>
              <a:gd name="T6" fmla="*/ 2147483647 w 101"/>
              <a:gd name="T7" fmla="*/ 208484196 h 102"/>
              <a:gd name="T8" fmla="*/ 2147483647 w 101"/>
              <a:gd name="T9" fmla="*/ 2147483647 h 102"/>
              <a:gd name="T10" fmla="*/ 2147483647 w 101"/>
              <a:gd name="T11" fmla="*/ 2147483647 h 102"/>
              <a:gd name="T12" fmla="*/ 2147483647 w 101"/>
              <a:gd name="T13" fmla="*/ 2147483647 h 102"/>
              <a:gd name="T14" fmla="*/ 622424611 w 101"/>
              <a:gd name="T15" fmla="*/ 2147483647 h 102"/>
              <a:gd name="T16" fmla="*/ 207471475 w 101"/>
              <a:gd name="T17" fmla="*/ 2147483647 h 102"/>
              <a:gd name="T18" fmla="*/ 0 w 101"/>
              <a:gd name="T19" fmla="*/ 2147483647 h 102"/>
              <a:gd name="T20" fmla="*/ 518688873 w 101"/>
              <a:gd name="T21" fmla="*/ 2147483647 h 102"/>
              <a:gd name="T22" fmla="*/ 1556056435 w 101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6" name="稻壳儿小白白(http://dwz.cn/Wu2UP)"/>
          <p:cNvSpPr/>
          <p:nvPr/>
        </p:nvSpPr>
        <p:spPr bwMode="auto">
          <a:xfrm>
            <a:off x="8001635" y="3792855"/>
            <a:ext cx="2549525" cy="287338"/>
          </a:xfrm>
          <a:custGeom>
            <a:avLst/>
            <a:gdLst>
              <a:gd name="T0" fmla="*/ 0 w 1600200"/>
              <a:gd name="T1" fmla="*/ 149449 h 552450"/>
              <a:gd name="T2" fmla="*/ 435218 w 1600200"/>
              <a:gd name="T3" fmla="*/ 0 h 552450"/>
              <a:gd name="T4" fmla="*/ 4062041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7" name="稻壳儿小白白(http://dwz.cn/Wu2UP)"/>
          <p:cNvSpPr/>
          <p:nvPr/>
        </p:nvSpPr>
        <p:spPr bwMode="auto">
          <a:xfrm flipH="1">
            <a:off x="1754823" y="4100830"/>
            <a:ext cx="2551112" cy="287338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9" name="稻壳儿小白白(http://dwz.cn/Wu2UP)"/>
          <p:cNvSpPr/>
          <p:nvPr/>
        </p:nvSpPr>
        <p:spPr bwMode="auto">
          <a:xfrm flipH="1">
            <a:off x="5209540" y="3082290"/>
            <a:ext cx="673100" cy="1003300"/>
          </a:xfrm>
          <a:custGeom>
            <a:avLst/>
            <a:gdLst>
              <a:gd name="T0" fmla="*/ 0 w 647700"/>
              <a:gd name="T1" fmla="*/ 1042904 h 965200"/>
              <a:gd name="T2" fmla="*/ 109725 w 647700"/>
              <a:gd name="T3" fmla="*/ 56261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30" name="稻壳儿小白白(http://dwz.cn/Wu2UP)"/>
          <p:cNvSpPr>
            <a:spLocks noChangeAspect="1" noEditPoints="1"/>
          </p:cNvSpPr>
          <p:nvPr/>
        </p:nvSpPr>
        <p:spPr bwMode="auto">
          <a:xfrm>
            <a:off x="4471035" y="4257993"/>
            <a:ext cx="225425" cy="241300"/>
          </a:xfrm>
          <a:custGeom>
            <a:avLst/>
            <a:gdLst>
              <a:gd name="T0" fmla="*/ 24082704 w 376"/>
              <a:gd name="T1" fmla="*/ 1086151 h 401"/>
              <a:gd name="T2" fmla="*/ 22285300 w 376"/>
              <a:gd name="T3" fmla="*/ 1086151 h 401"/>
              <a:gd name="T4" fmla="*/ 0 w 376"/>
              <a:gd name="T5" fmla="*/ 57573819 h 401"/>
              <a:gd name="T6" fmla="*/ 23363862 w 376"/>
              <a:gd name="T7" fmla="*/ 80747645 h 401"/>
              <a:gd name="T8" fmla="*/ 46368004 w 376"/>
              <a:gd name="T9" fmla="*/ 57573819 h 401"/>
              <a:gd name="T10" fmla="*/ 24082704 w 376"/>
              <a:gd name="T11" fmla="*/ 1086151 h 401"/>
              <a:gd name="T12" fmla="*/ 112505061 w 376"/>
              <a:gd name="T13" fmla="*/ 1086151 h 401"/>
              <a:gd name="T14" fmla="*/ 111067377 w 376"/>
              <a:gd name="T15" fmla="*/ 1086151 h 401"/>
              <a:gd name="T16" fmla="*/ 88422956 w 376"/>
              <a:gd name="T17" fmla="*/ 57573819 h 401"/>
              <a:gd name="T18" fmla="*/ 111786219 w 376"/>
              <a:gd name="T19" fmla="*/ 80747645 h 401"/>
              <a:gd name="T20" fmla="*/ 135150081 w 376"/>
              <a:gd name="T21" fmla="*/ 57573819 h 401"/>
              <a:gd name="T22" fmla="*/ 112505061 w 376"/>
              <a:gd name="T23" fmla="*/ 1086151 h 401"/>
              <a:gd name="T24" fmla="*/ 66496778 w 376"/>
              <a:gd name="T25" fmla="*/ 65177477 h 401"/>
              <a:gd name="T26" fmla="*/ 44211478 w 376"/>
              <a:gd name="T27" fmla="*/ 122026794 h 401"/>
              <a:gd name="T28" fmla="*/ 67575340 w 376"/>
              <a:gd name="T29" fmla="*/ 145201222 h 401"/>
              <a:gd name="T30" fmla="*/ 90938603 w 376"/>
              <a:gd name="T31" fmla="*/ 122026794 h 401"/>
              <a:gd name="T32" fmla="*/ 68294182 w 376"/>
              <a:gd name="T33" fmla="*/ 65177477 h 401"/>
              <a:gd name="T34" fmla="*/ 66496778 w 376"/>
              <a:gd name="T35" fmla="*/ 65177477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1" name="稻壳儿小白白(http://dwz.cn/Wu2UP)"/>
          <p:cNvSpPr>
            <a:spLocks noChangeAspect="1"/>
          </p:cNvSpPr>
          <p:nvPr/>
        </p:nvSpPr>
        <p:spPr bwMode="auto">
          <a:xfrm>
            <a:off x="7663498" y="4259580"/>
            <a:ext cx="242887" cy="250825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2" name="稻壳儿小白白(http://dwz.cn/Wu2UP)"/>
          <p:cNvSpPr>
            <a:spLocks noEditPoints="1"/>
          </p:cNvSpPr>
          <p:nvPr/>
        </p:nvSpPr>
        <p:spPr bwMode="auto">
          <a:xfrm>
            <a:off x="5831840" y="4274503"/>
            <a:ext cx="258763" cy="222250"/>
          </a:xfrm>
          <a:custGeom>
            <a:avLst/>
            <a:gdLst>
              <a:gd name="T0" fmla="*/ 224421197 w 288"/>
              <a:gd name="T1" fmla="*/ 0 h 246"/>
              <a:gd name="T2" fmla="*/ 41978007 w 288"/>
              <a:gd name="T3" fmla="*/ 0 h 246"/>
              <a:gd name="T4" fmla="*/ 33905141 w 288"/>
              <a:gd name="T5" fmla="*/ 8162718 h 246"/>
              <a:gd name="T6" fmla="*/ 33905141 w 288"/>
              <a:gd name="T7" fmla="*/ 35098334 h 246"/>
              <a:gd name="T8" fmla="*/ 8072867 w 288"/>
              <a:gd name="T9" fmla="*/ 35098334 h 246"/>
              <a:gd name="T10" fmla="*/ 0 w 288"/>
              <a:gd name="T11" fmla="*/ 43260149 h 246"/>
              <a:gd name="T12" fmla="*/ 0 w 288"/>
              <a:gd name="T13" fmla="*/ 178754952 h 246"/>
              <a:gd name="T14" fmla="*/ 21796290 w 288"/>
              <a:gd name="T15" fmla="*/ 200792937 h 246"/>
              <a:gd name="T16" fmla="*/ 41978007 w 288"/>
              <a:gd name="T17" fmla="*/ 200792937 h 246"/>
              <a:gd name="T18" fmla="*/ 194552040 w 288"/>
              <a:gd name="T19" fmla="*/ 200792937 h 246"/>
              <a:gd name="T20" fmla="*/ 224421197 w 288"/>
              <a:gd name="T21" fmla="*/ 200792937 h 246"/>
              <a:gd name="T22" fmla="*/ 232494063 w 288"/>
              <a:gd name="T23" fmla="*/ 192630218 h 246"/>
              <a:gd name="T24" fmla="*/ 232494063 w 288"/>
              <a:gd name="T25" fmla="*/ 8162718 h 246"/>
              <a:gd name="T26" fmla="*/ 224421197 w 288"/>
              <a:gd name="T27" fmla="*/ 0 h 246"/>
              <a:gd name="T28" fmla="*/ 218770639 w 288"/>
              <a:gd name="T29" fmla="*/ 186916767 h 246"/>
              <a:gd name="T30" fmla="*/ 194552040 w 288"/>
              <a:gd name="T31" fmla="*/ 186916767 h 246"/>
              <a:gd name="T32" fmla="*/ 41978007 w 288"/>
              <a:gd name="T33" fmla="*/ 186916767 h 246"/>
              <a:gd name="T34" fmla="*/ 21796290 w 288"/>
              <a:gd name="T35" fmla="*/ 186916767 h 246"/>
              <a:gd name="T36" fmla="*/ 13723424 w 288"/>
              <a:gd name="T37" fmla="*/ 178754952 h 246"/>
              <a:gd name="T38" fmla="*/ 13723424 w 288"/>
              <a:gd name="T39" fmla="*/ 48973601 h 246"/>
              <a:gd name="T40" fmla="*/ 33905141 w 288"/>
              <a:gd name="T41" fmla="*/ 48973601 h 246"/>
              <a:gd name="T42" fmla="*/ 33905141 w 288"/>
              <a:gd name="T43" fmla="*/ 174673141 h 246"/>
              <a:gd name="T44" fmla="*/ 47628565 w 288"/>
              <a:gd name="T45" fmla="*/ 174673141 h 246"/>
              <a:gd name="T46" fmla="*/ 47628565 w 288"/>
              <a:gd name="T47" fmla="*/ 48973601 h 246"/>
              <a:gd name="T48" fmla="*/ 47628565 w 288"/>
              <a:gd name="T49" fmla="*/ 48973601 h 246"/>
              <a:gd name="T50" fmla="*/ 47628565 w 288"/>
              <a:gd name="T51" fmla="*/ 35098334 h 246"/>
              <a:gd name="T52" fmla="*/ 47628565 w 288"/>
              <a:gd name="T53" fmla="*/ 13876170 h 246"/>
              <a:gd name="T54" fmla="*/ 218770639 w 288"/>
              <a:gd name="T55" fmla="*/ 13876170 h 246"/>
              <a:gd name="T56" fmla="*/ 218770639 w 288"/>
              <a:gd name="T57" fmla="*/ 186916767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3" name="稻壳儿小白白(http://dwz.cn/Wu2UP)"/>
          <p:cNvSpPr>
            <a:spLocks noChangeArrowheads="1"/>
          </p:cNvSpPr>
          <p:nvPr/>
        </p:nvSpPr>
        <p:spPr bwMode="auto">
          <a:xfrm>
            <a:off x="5904865" y="4311015"/>
            <a:ext cx="68263" cy="68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4" name="稻壳儿小白白(http://dwz.cn/Wu2UP)"/>
          <p:cNvSpPr>
            <a:spLocks noChangeArrowheads="1"/>
          </p:cNvSpPr>
          <p:nvPr/>
        </p:nvSpPr>
        <p:spPr bwMode="auto">
          <a:xfrm>
            <a:off x="5995353" y="4320540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5" name="稻壳儿小白白(http://dwz.cn/Wu2UP)"/>
          <p:cNvSpPr>
            <a:spLocks noChangeArrowheads="1"/>
          </p:cNvSpPr>
          <p:nvPr/>
        </p:nvSpPr>
        <p:spPr bwMode="auto">
          <a:xfrm>
            <a:off x="5995353" y="4355465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6" name="稻壳儿小白白(http://dwz.cn/Wu2UP)"/>
          <p:cNvSpPr>
            <a:spLocks noChangeArrowheads="1"/>
          </p:cNvSpPr>
          <p:nvPr/>
        </p:nvSpPr>
        <p:spPr bwMode="auto">
          <a:xfrm>
            <a:off x="5904865" y="4403090"/>
            <a:ext cx="147638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7" name="稻壳儿小白白(http://dwz.cn/Wu2UP)"/>
          <p:cNvSpPr>
            <a:spLocks noChangeArrowheads="1"/>
          </p:cNvSpPr>
          <p:nvPr/>
        </p:nvSpPr>
        <p:spPr bwMode="auto">
          <a:xfrm>
            <a:off x="5904865" y="4439603"/>
            <a:ext cx="147638" cy="11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42" name="稻壳儿小白白(http://dwz.cn/Wu2UP)"/>
          <p:cNvSpPr txBox="1">
            <a:spLocks noChangeArrowheads="1"/>
          </p:cNvSpPr>
          <p:nvPr/>
        </p:nvSpPr>
        <p:spPr bwMode="auto">
          <a:xfrm>
            <a:off x="4026535" y="2774950"/>
            <a:ext cx="147383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PostTrain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3" name="稻壳儿小白白(http://dwz.cn/Wu2UP)"/>
          <p:cNvSpPr txBox="1">
            <a:spLocks noChangeArrowheads="1"/>
          </p:cNvSpPr>
          <p:nvPr/>
        </p:nvSpPr>
        <p:spPr bwMode="auto">
          <a:xfrm>
            <a:off x="1158240" y="4691380"/>
            <a:ext cx="21634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低成本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构造高质量数据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新的训练范式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746" name="稻壳儿小白白(http://dwz.cn/Wu2UP)"/>
          <p:cNvSpPr txBox="1">
            <a:spLocks noChangeArrowheads="1"/>
          </p:cNvSpPr>
          <p:nvPr/>
        </p:nvSpPr>
        <p:spPr bwMode="auto">
          <a:xfrm>
            <a:off x="8681403" y="4070668"/>
            <a:ext cx="14732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Inference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7" name="稻壳儿小白白(http://dwz.cn/Wu2UP)"/>
          <p:cNvSpPr txBox="1">
            <a:spLocks noChangeArrowheads="1"/>
          </p:cNvSpPr>
          <p:nvPr/>
        </p:nvSpPr>
        <p:spPr bwMode="auto">
          <a:xfrm>
            <a:off x="8604885" y="4539615"/>
            <a:ext cx="245618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边推理边想边优化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处理复杂困难任务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ITS让模型更像人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748" name="稻壳儿小白白(http://dwz.cn/Wu2UP)"/>
          <p:cNvSpPr txBox="1">
            <a:spLocks noChangeArrowheads="1"/>
          </p:cNvSpPr>
          <p:nvPr/>
        </p:nvSpPr>
        <p:spPr bwMode="auto">
          <a:xfrm>
            <a:off x="1158240" y="4232275"/>
            <a:ext cx="14732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Pretrain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9" name="稻壳儿小白白(http://dwz.cn/Wu2UP)"/>
          <p:cNvSpPr txBox="1">
            <a:spLocks noChangeArrowheads="1"/>
          </p:cNvSpPr>
          <p:nvPr/>
        </p:nvSpPr>
        <p:spPr bwMode="auto">
          <a:xfrm>
            <a:off x="5626100" y="2246630"/>
            <a:ext cx="386905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少量高质量数据SFT+基于规则的Pure RL</a:t>
            </a:r>
            <a:endParaRPr 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蒸馏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+RL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（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R1-Zero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）</a:t>
            </a:r>
            <a:endParaRPr 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同时考虑推理和通用数据的</a:t>
            </a:r>
            <a:r>
              <a:rPr 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SFT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和对齐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：开发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7170" name="稻壳儿小白白(http://dwz.cn/Wu2UP)"/>
          <p:cNvSpPr>
            <a:spLocks noChangeArrowheads="1"/>
          </p:cNvSpPr>
          <p:nvPr/>
        </p:nvSpPr>
        <p:spPr bwMode="auto">
          <a:xfrm>
            <a:off x="2282190" y="2751138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9" name="稻壳儿小白白(http://dwz.cn/Wu2UP)"/>
          <p:cNvSpPr/>
          <p:nvPr/>
        </p:nvSpPr>
        <p:spPr bwMode="auto">
          <a:xfrm>
            <a:off x="2542540" y="2997200"/>
            <a:ext cx="341313" cy="361950"/>
          </a:xfrm>
          <a:custGeom>
            <a:avLst/>
            <a:gdLst>
              <a:gd name="T0" fmla="*/ 178974857 w 409"/>
              <a:gd name="T1" fmla="*/ 281180359 h 436"/>
              <a:gd name="T2" fmla="*/ 178974857 w 409"/>
              <a:gd name="T3" fmla="*/ 281180359 h 436"/>
              <a:gd name="T4" fmla="*/ 191509973 w 409"/>
              <a:gd name="T5" fmla="*/ 293584618 h 436"/>
              <a:gd name="T6" fmla="*/ 259060740 w 409"/>
              <a:gd name="T7" fmla="*/ 299787578 h 436"/>
              <a:gd name="T8" fmla="*/ 272292668 w 409"/>
              <a:gd name="T9" fmla="*/ 287382489 h 436"/>
              <a:gd name="T10" fmla="*/ 272292668 w 409"/>
              <a:gd name="T11" fmla="*/ 232249036 h 436"/>
              <a:gd name="T12" fmla="*/ 185242832 w 409"/>
              <a:gd name="T13" fmla="*/ 226046907 h 436"/>
              <a:gd name="T14" fmla="*/ 178974857 w 409"/>
              <a:gd name="T15" fmla="*/ 281180359 h 436"/>
              <a:gd name="T16" fmla="*/ 12535116 w 409"/>
              <a:gd name="T17" fmla="*/ 232249036 h 436"/>
              <a:gd name="T18" fmla="*/ 12535116 w 409"/>
              <a:gd name="T19" fmla="*/ 232249036 h 436"/>
              <a:gd name="T20" fmla="*/ 12535116 w 409"/>
              <a:gd name="T21" fmla="*/ 287382489 h 436"/>
              <a:gd name="T22" fmla="*/ 24374255 w 409"/>
              <a:gd name="T23" fmla="*/ 299787578 h 436"/>
              <a:gd name="T24" fmla="*/ 92620999 w 409"/>
              <a:gd name="T25" fmla="*/ 293584618 h 436"/>
              <a:gd name="T26" fmla="*/ 105156115 w 409"/>
              <a:gd name="T27" fmla="*/ 281180359 h 436"/>
              <a:gd name="T28" fmla="*/ 98888974 w 409"/>
              <a:gd name="T29" fmla="*/ 226046907 h 436"/>
              <a:gd name="T30" fmla="*/ 12535116 w 409"/>
              <a:gd name="T31" fmla="*/ 232249036 h 436"/>
              <a:gd name="T32" fmla="*/ 0 w 409"/>
              <a:gd name="T33" fmla="*/ 141279213 h 436"/>
              <a:gd name="T34" fmla="*/ 0 w 409"/>
              <a:gd name="T35" fmla="*/ 141279213 h 436"/>
              <a:gd name="T36" fmla="*/ 6267975 w 409"/>
              <a:gd name="T37" fmla="*/ 201925762 h 436"/>
              <a:gd name="T38" fmla="*/ 92620999 w 409"/>
              <a:gd name="T39" fmla="*/ 189520673 h 436"/>
              <a:gd name="T40" fmla="*/ 92620999 w 409"/>
              <a:gd name="T41" fmla="*/ 135076253 h 436"/>
              <a:gd name="T42" fmla="*/ 92620999 w 409"/>
              <a:gd name="T43" fmla="*/ 128874124 h 436"/>
              <a:gd name="T44" fmla="*/ 142065486 w 409"/>
              <a:gd name="T45" fmla="*/ 79943631 h 436"/>
              <a:gd name="T46" fmla="*/ 191509973 w 409"/>
              <a:gd name="T47" fmla="*/ 128874124 h 436"/>
              <a:gd name="T48" fmla="*/ 191509973 w 409"/>
              <a:gd name="T49" fmla="*/ 135076253 h 436"/>
              <a:gd name="T50" fmla="*/ 185242832 w 409"/>
              <a:gd name="T51" fmla="*/ 189520673 h 436"/>
              <a:gd name="T52" fmla="*/ 277863831 w 409"/>
              <a:gd name="T53" fmla="*/ 201925762 h 436"/>
              <a:gd name="T54" fmla="*/ 284130972 w 409"/>
              <a:gd name="T55" fmla="*/ 141279213 h 436"/>
              <a:gd name="T56" fmla="*/ 284130972 w 409"/>
              <a:gd name="T57" fmla="*/ 128874124 h 436"/>
              <a:gd name="T58" fmla="*/ 142065486 w 409"/>
              <a:gd name="T59" fmla="*/ 0 h 436"/>
              <a:gd name="T60" fmla="*/ 0 w 409"/>
              <a:gd name="T61" fmla="*/ 128874124 h 436"/>
              <a:gd name="T62" fmla="*/ 0 w 409"/>
              <a:gd name="T63" fmla="*/ 141279213 h 4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7" name="稻壳儿小白白(http://dwz.cn/Wu2UP)"/>
          <p:cNvSpPr txBox="1">
            <a:spLocks noChangeArrowheads="1"/>
          </p:cNvSpPr>
          <p:nvPr/>
        </p:nvSpPr>
        <p:spPr bwMode="auto">
          <a:xfrm>
            <a:off x="1718945" y="4420870"/>
            <a:ext cx="216408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一点点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Prompt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RAG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、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Agent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（多模态）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必要时微调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72" name="稻壳儿小白白(http://dwz.cn/Wu2UP)"/>
          <p:cNvSpPr>
            <a:spLocks noChangeArrowheads="1"/>
          </p:cNvSpPr>
          <p:nvPr/>
        </p:nvSpPr>
        <p:spPr bwMode="auto">
          <a:xfrm>
            <a:off x="5505450" y="2746693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83" name="稻壳儿小白白(http://dwz.cn/Wu2UP)"/>
          <p:cNvSpPr/>
          <p:nvPr/>
        </p:nvSpPr>
        <p:spPr bwMode="auto">
          <a:xfrm>
            <a:off x="5722938" y="2965768"/>
            <a:ext cx="428625" cy="412750"/>
          </a:xfrm>
          <a:custGeom>
            <a:avLst/>
            <a:gdLst>
              <a:gd name="T0" fmla="*/ 54722512 w 515"/>
              <a:gd name="T1" fmla="*/ 231497219 h 498"/>
              <a:gd name="T2" fmla="*/ 54722512 w 515"/>
              <a:gd name="T3" fmla="*/ 231497219 h 498"/>
              <a:gd name="T4" fmla="*/ 12468410 w 515"/>
              <a:gd name="T5" fmla="*/ 322859183 h 498"/>
              <a:gd name="T6" fmla="*/ 117065394 w 515"/>
              <a:gd name="T7" fmla="*/ 298129822 h 498"/>
              <a:gd name="T8" fmla="*/ 110830773 w 515"/>
              <a:gd name="T9" fmla="*/ 237679352 h 498"/>
              <a:gd name="T10" fmla="*/ 54722512 w 515"/>
              <a:gd name="T11" fmla="*/ 231497219 h 498"/>
              <a:gd name="T12" fmla="*/ 343575813 w 515"/>
              <a:gd name="T13" fmla="*/ 12365095 h 498"/>
              <a:gd name="T14" fmla="*/ 343575813 w 515"/>
              <a:gd name="T15" fmla="*/ 12365095 h 498"/>
              <a:gd name="T16" fmla="*/ 135075135 w 515"/>
              <a:gd name="T17" fmla="*/ 158681655 h 498"/>
              <a:gd name="T18" fmla="*/ 97669905 w 515"/>
              <a:gd name="T19" fmla="*/ 201271984 h 498"/>
              <a:gd name="T20" fmla="*/ 103903694 w 515"/>
              <a:gd name="T21" fmla="*/ 206767030 h 498"/>
              <a:gd name="T22" fmla="*/ 128840514 w 515"/>
              <a:gd name="T23" fmla="*/ 225314258 h 498"/>
              <a:gd name="T24" fmla="*/ 141308924 w 515"/>
              <a:gd name="T25" fmla="*/ 243175226 h 498"/>
              <a:gd name="T26" fmla="*/ 147543545 w 515"/>
              <a:gd name="T27" fmla="*/ 249357359 h 498"/>
              <a:gd name="T28" fmla="*/ 190490105 w 515"/>
              <a:gd name="T29" fmla="*/ 212949991 h 498"/>
              <a:gd name="T30" fmla="*/ 343575813 w 515"/>
              <a:gd name="T31" fmla="*/ 12365095 h 49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0" name="稻壳儿小白白(http://dwz.cn/Wu2UP)"/>
          <p:cNvSpPr txBox="1">
            <a:spLocks noChangeArrowheads="1"/>
          </p:cNvSpPr>
          <p:nvPr/>
        </p:nvSpPr>
        <p:spPr bwMode="auto">
          <a:xfrm>
            <a:off x="477520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PE</a:t>
            </a: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不重要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91" name="稻壳儿小白白(http://dwz.cn/Wu2UP)"/>
          <p:cNvSpPr txBox="1">
            <a:spLocks noChangeArrowheads="1"/>
          </p:cNvSpPr>
          <p:nvPr/>
        </p:nvSpPr>
        <p:spPr bwMode="auto">
          <a:xfrm>
            <a:off x="5307330" y="4420870"/>
            <a:ext cx="157734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伪需求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少量场景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简单提示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75" name="稻壳儿小白白(http://dwz.cn/Wu2UP)"/>
          <p:cNvSpPr>
            <a:spLocks noChangeArrowheads="1"/>
          </p:cNvSpPr>
          <p:nvPr/>
        </p:nvSpPr>
        <p:spPr bwMode="auto">
          <a:xfrm>
            <a:off x="8735060" y="2734628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912495" eaLnBrk="1" hangingPunct="1"/>
            <a:endParaRPr lang="ru-RU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81" name="稻壳儿小白白(http://dwz.cn/Wu2UP)"/>
          <p:cNvSpPr/>
          <p:nvPr/>
        </p:nvSpPr>
        <p:spPr bwMode="auto">
          <a:xfrm>
            <a:off x="8981123" y="3026728"/>
            <a:ext cx="369887" cy="311150"/>
          </a:xfrm>
          <a:custGeom>
            <a:avLst/>
            <a:gdLst>
              <a:gd name="T0" fmla="*/ 301204649 w 444"/>
              <a:gd name="T1" fmla="*/ 148218346 h 373"/>
              <a:gd name="T2" fmla="*/ 301204649 w 444"/>
              <a:gd name="T3" fmla="*/ 148218346 h 373"/>
              <a:gd name="T4" fmla="*/ 245683277 w 444"/>
              <a:gd name="T5" fmla="*/ 18788288 h 373"/>
              <a:gd name="T6" fmla="*/ 221392365 w 444"/>
              <a:gd name="T7" fmla="*/ 0 h 373"/>
              <a:gd name="T8" fmla="*/ 86058709 w 444"/>
              <a:gd name="T9" fmla="*/ 0 h 373"/>
              <a:gd name="T10" fmla="*/ 55521372 w 444"/>
              <a:gd name="T11" fmla="*/ 18788288 h 373"/>
              <a:gd name="T12" fmla="*/ 6246425 w 444"/>
              <a:gd name="T13" fmla="*/ 148218346 h 373"/>
              <a:gd name="T14" fmla="*/ 0 w 444"/>
              <a:gd name="T15" fmla="*/ 178836174 h 373"/>
              <a:gd name="T16" fmla="*/ 12492017 w 444"/>
              <a:gd name="T17" fmla="*/ 240071828 h 373"/>
              <a:gd name="T18" fmla="*/ 31231292 w 444"/>
              <a:gd name="T19" fmla="*/ 258860116 h 373"/>
              <a:gd name="T20" fmla="*/ 276913737 w 444"/>
              <a:gd name="T21" fmla="*/ 258860116 h 373"/>
              <a:gd name="T22" fmla="*/ 294959057 w 444"/>
              <a:gd name="T23" fmla="*/ 240071828 h 373"/>
              <a:gd name="T24" fmla="*/ 307451074 w 444"/>
              <a:gd name="T25" fmla="*/ 178836174 h 373"/>
              <a:gd name="T26" fmla="*/ 301204649 w 444"/>
              <a:gd name="T27" fmla="*/ 148218346 h 373"/>
              <a:gd name="T28" fmla="*/ 276913737 w 444"/>
              <a:gd name="T29" fmla="*/ 191361421 h 373"/>
              <a:gd name="T30" fmla="*/ 276913737 w 444"/>
              <a:gd name="T31" fmla="*/ 191361421 h 373"/>
              <a:gd name="T32" fmla="*/ 276913737 w 444"/>
              <a:gd name="T33" fmla="*/ 215717042 h 373"/>
              <a:gd name="T34" fmla="*/ 258175294 w 444"/>
              <a:gd name="T35" fmla="*/ 234504496 h 373"/>
              <a:gd name="T36" fmla="*/ 49275780 w 444"/>
              <a:gd name="T37" fmla="*/ 234504496 h 373"/>
              <a:gd name="T38" fmla="*/ 31231292 w 444"/>
              <a:gd name="T39" fmla="*/ 215717042 h 373"/>
              <a:gd name="T40" fmla="*/ 24290912 w 444"/>
              <a:gd name="T41" fmla="*/ 191361421 h 373"/>
              <a:gd name="T42" fmla="*/ 43029355 w 444"/>
              <a:gd name="T43" fmla="*/ 172573133 h 373"/>
              <a:gd name="T44" fmla="*/ 264421720 w 444"/>
              <a:gd name="T45" fmla="*/ 172573133 h 373"/>
              <a:gd name="T46" fmla="*/ 276913737 w 444"/>
              <a:gd name="T47" fmla="*/ 191361421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44" h="373">
                <a:moveTo>
                  <a:pt x="434" y="213"/>
                </a:moveTo>
                <a:lnTo>
                  <a:pt x="434" y="213"/>
                </a:lnTo>
                <a:cubicBezTo>
                  <a:pt x="354" y="27"/>
                  <a:pt x="354" y="27"/>
                  <a:pt x="354" y="27"/>
                </a:cubicBezTo>
                <a:cubicBezTo>
                  <a:pt x="354" y="9"/>
                  <a:pt x="337" y="0"/>
                  <a:pt x="31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06" y="0"/>
                  <a:pt x="89" y="9"/>
                  <a:pt x="80" y="2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2"/>
                  <a:pt x="0" y="248"/>
                  <a:pt x="0" y="257"/>
                </a:cubicBezTo>
                <a:cubicBezTo>
                  <a:pt x="18" y="345"/>
                  <a:pt x="18" y="345"/>
                  <a:pt x="18" y="345"/>
                </a:cubicBezTo>
                <a:cubicBezTo>
                  <a:pt x="18" y="363"/>
                  <a:pt x="35" y="372"/>
                  <a:pt x="45" y="372"/>
                </a:cubicBezTo>
                <a:cubicBezTo>
                  <a:pt x="399" y="372"/>
                  <a:pt x="399" y="372"/>
                  <a:pt x="399" y="372"/>
                </a:cubicBezTo>
                <a:cubicBezTo>
                  <a:pt x="408" y="372"/>
                  <a:pt x="425" y="363"/>
                  <a:pt x="425" y="345"/>
                </a:cubicBezTo>
                <a:cubicBezTo>
                  <a:pt x="443" y="257"/>
                  <a:pt x="443" y="257"/>
                  <a:pt x="443" y="257"/>
                </a:cubicBezTo>
                <a:cubicBezTo>
                  <a:pt x="443" y="248"/>
                  <a:pt x="443" y="222"/>
                  <a:pt x="434" y="213"/>
                </a:cubicBezTo>
                <a:close/>
                <a:moveTo>
                  <a:pt x="399" y="275"/>
                </a:moveTo>
                <a:lnTo>
                  <a:pt x="399" y="275"/>
                </a:lnTo>
                <a:cubicBezTo>
                  <a:pt x="399" y="310"/>
                  <a:pt x="399" y="310"/>
                  <a:pt x="399" y="310"/>
                </a:cubicBezTo>
                <a:cubicBezTo>
                  <a:pt x="399" y="328"/>
                  <a:pt x="381" y="337"/>
                  <a:pt x="372" y="337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62" y="337"/>
                  <a:pt x="45" y="328"/>
                  <a:pt x="45" y="310"/>
                </a:cubicBezTo>
                <a:cubicBezTo>
                  <a:pt x="35" y="275"/>
                  <a:pt x="35" y="275"/>
                  <a:pt x="35" y="275"/>
                </a:cubicBezTo>
                <a:cubicBezTo>
                  <a:pt x="35" y="266"/>
                  <a:pt x="45" y="248"/>
                  <a:pt x="62" y="248"/>
                </a:cubicBezTo>
                <a:cubicBezTo>
                  <a:pt x="381" y="248"/>
                  <a:pt x="381" y="248"/>
                  <a:pt x="381" y="248"/>
                </a:cubicBezTo>
                <a:cubicBezTo>
                  <a:pt x="399" y="248"/>
                  <a:pt x="408" y="266"/>
                  <a:pt x="399" y="2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7" name="稻壳儿小白白(http://dwz.cn/Wu2UP)"/>
          <p:cNvSpPr txBox="1">
            <a:spLocks noChangeArrowheads="1"/>
          </p:cNvSpPr>
          <p:nvPr/>
        </p:nvSpPr>
        <p:spPr bwMode="auto">
          <a:xfrm>
            <a:off x="8449945" y="4420870"/>
            <a:ext cx="17951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考虑效果成本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没有银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sz="1600">
                <a:solidFill>
                  <a:srgbClr val="445469"/>
                </a:solidFill>
                <a:sym typeface="Arial" panose="020B0604020202090204" pitchFamily="34" charset="0"/>
              </a:rPr>
              <a:t>持续跟进</a:t>
            </a:r>
            <a:endParaRPr lang="zh-CN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2" name="稻壳儿小白白(http://dwz.cn/Wu2UP)"/>
          <p:cNvSpPr txBox="1">
            <a:spLocks noChangeArrowheads="1"/>
          </p:cNvSpPr>
          <p:nvPr/>
        </p:nvSpPr>
        <p:spPr bwMode="auto">
          <a:xfrm>
            <a:off x="154432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范式不变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" name="稻壳儿小白白(http://dwz.cn/Wu2UP)"/>
          <p:cNvSpPr txBox="1">
            <a:spLocks noChangeArrowheads="1"/>
          </p:cNvSpPr>
          <p:nvPr/>
        </p:nvSpPr>
        <p:spPr bwMode="auto">
          <a:xfrm>
            <a:off x="799719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合理选型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grpSp>
        <p:nvGrpSpPr>
          <p:cNvPr id="5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：产品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8919" name="圆角矩形 7"/>
          <p:cNvSpPr>
            <a:spLocks noChangeArrowheads="1"/>
          </p:cNvSpPr>
          <p:nvPr/>
        </p:nvSpPr>
        <p:spPr bwMode="auto">
          <a:xfrm>
            <a:off x="782320" y="4977765"/>
            <a:ext cx="3316605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782320" y="5043170"/>
            <a:ext cx="331724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以LLM/AI为中心重做一遍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922" name="圆角矩形 10"/>
          <p:cNvSpPr>
            <a:spLocks noChangeArrowheads="1"/>
          </p:cNvSpPr>
          <p:nvPr/>
        </p:nvSpPr>
        <p:spPr bwMode="auto">
          <a:xfrm>
            <a:off x="4417695" y="4979670"/>
            <a:ext cx="3356610" cy="43815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3" name="TextBox 13"/>
          <p:cNvSpPr txBox="1">
            <a:spLocks noChangeArrowheads="1"/>
          </p:cNvSpPr>
          <p:nvPr/>
        </p:nvSpPr>
        <p:spPr bwMode="auto">
          <a:xfrm>
            <a:off x="4417695" y="5043170"/>
            <a:ext cx="33566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创意，想法——新产品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925" name="圆角矩形 13"/>
          <p:cNvSpPr>
            <a:spLocks noChangeArrowheads="1"/>
          </p:cNvSpPr>
          <p:nvPr/>
        </p:nvSpPr>
        <p:spPr bwMode="auto">
          <a:xfrm>
            <a:off x="8175625" y="4979670"/>
            <a:ext cx="334899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8175625" y="5045075"/>
            <a:ext cx="334835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旧业务升级，落地LLM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2131695"/>
            <a:ext cx="3709670" cy="2319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980" y="2131695"/>
            <a:ext cx="3709670" cy="2319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0" y="2131060"/>
            <a:ext cx="3709670" cy="2320290"/>
          </a:xfrm>
          <a:prstGeom prst="rect">
            <a:avLst/>
          </a:prstGeom>
        </p:spPr>
      </p:pic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Personal View</a:t>
            </a:r>
            <a:endParaRPr 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154555" y="2493010"/>
            <a:ext cx="7424420" cy="3322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R1对整个行业的贡献，不亚于ChatGPT的发布。</a:t>
            </a:r>
            <a:endParaRPr 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所有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可能都会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R1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一下，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Reason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类必然。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垂直领域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会不需要，专用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会百花齐放。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算法研究会两极化，大量搞应用和极少量搞研究。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算法应用开发门槛下降，但工程能力要求变高；反过来一样。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国内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AI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研究、应用、硬件水平在快速提升，但硬件差距很大。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每个人需要重新思考自己的工作，以及为什么工作。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1922556"/>
            <a:ext cx="12192000" cy="1005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THANKS</a:t>
            </a:r>
            <a:endParaRPr lang="zh-CN" altLang="en-US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167" y="3379302"/>
            <a:ext cx="2653665" cy="2463800"/>
          </a:xfrm>
          <a:prstGeom prst="rect">
            <a:avLst/>
          </a:prstGeom>
        </p:spPr>
      </p:pic>
      <p:pic>
        <p:nvPicPr>
          <p:cNvPr id="5" name="Picture 4" descr="1_1036747697_171_85_3_983331369_110c3ec66058f22eb4ce6c7bad61cf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845" y="3361578"/>
            <a:ext cx="2463800" cy="2463800"/>
          </a:xfrm>
          <a:prstGeom prst="rect">
            <a:avLst/>
          </a:prstGeom>
        </p:spPr>
      </p:pic>
      <p:grpSp>
        <p:nvGrpSpPr>
          <p:cNvPr id="6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981" y="3373064"/>
            <a:ext cx="2463800" cy="2475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LLM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进入深度思考时代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1746" name="稻壳儿小白白(http://dwz.cn/Wu2UP)"/>
          <p:cNvSpPr/>
          <p:nvPr/>
        </p:nvSpPr>
        <p:spPr bwMode="auto">
          <a:xfrm rot="5400000">
            <a:off x="1952467" y="3836511"/>
            <a:ext cx="1265238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40 w 1265436"/>
              <a:gd name="T7" fmla="*/ 1900527 h 2105657"/>
              <a:gd name="T8" fmla="*/ 1265040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47" name="稻壳儿小白白(http://dwz.cn/Wu2UP)"/>
          <p:cNvSpPr>
            <a:spLocks noChangeArrowheads="1"/>
          </p:cNvSpPr>
          <p:nvPr/>
        </p:nvSpPr>
        <p:spPr bwMode="auto">
          <a:xfrm>
            <a:off x="3283585" y="3681730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48" name="稻壳儿小白白(http://dwz.cn/Wu2UP)"/>
          <p:cNvSpPr/>
          <p:nvPr/>
        </p:nvSpPr>
        <p:spPr bwMode="auto">
          <a:xfrm rot="5400000">
            <a:off x="4278948" y="3261043"/>
            <a:ext cx="1266825" cy="2105025"/>
          </a:xfrm>
          <a:custGeom>
            <a:avLst/>
            <a:gdLst>
              <a:gd name="T0" fmla="*/ 0 w 1265436"/>
              <a:gd name="T1" fmla="*/ 0 h 2105657"/>
              <a:gd name="T2" fmla="*/ 204310 w 1265436"/>
              <a:gd name="T3" fmla="*/ 0 h 2105657"/>
              <a:gd name="T4" fmla="*/ 204310 w 1265436"/>
              <a:gd name="T5" fmla="*/ 1900527 h 2105657"/>
              <a:gd name="T6" fmla="*/ 1268216 w 1265436"/>
              <a:gd name="T7" fmla="*/ 1900527 h 2105657"/>
              <a:gd name="T8" fmla="*/ 1268216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49" name="稻壳儿小白白(http://dwz.cn/Wu2UP)"/>
          <p:cNvSpPr>
            <a:spLocks noChangeArrowheads="1"/>
          </p:cNvSpPr>
          <p:nvPr/>
        </p:nvSpPr>
        <p:spPr bwMode="auto">
          <a:xfrm>
            <a:off x="5610860" y="3105468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50" name="稻壳儿小白白(http://dwz.cn/Wu2UP)"/>
          <p:cNvSpPr/>
          <p:nvPr/>
        </p:nvSpPr>
        <p:spPr bwMode="auto">
          <a:xfrm rot="5400000">
            <a:off x="6607017" y="2685574"/>
            <a:ext cx="1265237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38 w 1265436"/>
              <a:gd name="T7" fmla="*/ 1900527 h 2105657"/>
              <a:gd name="T8" fmla="*/ 1265038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51" name="稻壳儿小白白(http://dwz.cn/Wu2UP)"/>
          <p:cNvSpPr>
            <a:spLocks noChangeArrowheads="1"/>
          </p:cNvSpPr>
          <p:nvPr/>
        </p:nvSpPr>
        <p:spPr bwMode="auto">
          <a:xfrm>
            <a:off x="7938135" y="2529205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52" name="稻壳儿小白白(http://dwz.cn/Wu2UP)"/>
          <p:cNvSpPr/>
          <p:nvPr/>
        </p:nvSpPr>
        <p:spPr bwMode="auto">
          <a:xfrm rot="5400000">
            <a:off x="8933498" y="2108517"/>
            <a:ext cx="1265238" cy="2106613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3396 h 2105657"/>
              <a:gd name="T6" fmla="*/ 1265040 w 1265436"/>
              <a:gd name="T7" fmla="*/ 1903396 h 2105657"/>
              <a:gd name="T8" fmla="*/ 1265040 w 1265436"/>
              <a:gd name="T9" fmla="*/ 2107569 h 2105657"/>
              <a:gd name="T10" fmla="*/ 0 w 1265436"/>
              <a:gd name="T11" fmla="*/ 2107569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53" name="稻壳儿小白白(http://dwz.cn/Wu2UP)"/>
          <p:cNvSpPr txBox="1">
            <a:spLocks noChangeArrowheads="1"/>
          </p:cNvSpPr>
          <p:nvPr/>
        </p:nvSpPr>
        <p:spPr bwMode="auto">
          <a:xfrm>
            <a:off x="1303655" y="3681730"/>
            <a:ext cx="233838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2022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4" name="稻壳儿小白白(http://dwz.cn/Wu2UP)"/>
          <p:cNvSpPr txBox="1">
            <a:spLocks noChangeArrowheads="1"/>
          </p:cNvSpPr>
          <p:nvPr/>
        </p:nvSpPr>
        <p:spPr bwMode="auto">
          <a:xfrm>
            <a:off x="1899285" y="4709160"/>
            <a:ext cx="173863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ChatGPT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开启LLM时代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5" name="稻壳儿小白白(http://dwz.cn/Wu2UP)"/>
          <p:cNvSpPr txBox="1">
            <a:spLocks noChangeArrowheads="1"/>
          </p:cNvSpPr>
          <p:nvPr/>
        </p:nvSpPr>
        <p:spPr bwMode="auto">
          <a:xfrm>
            <a:off x="3743325" y="3105468"/>
            <a:ext cx="233838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2023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6" name="稻壳儿小白白(http://dwz.cn/Wu2UP)"/>
          <p:cNvSpPr txBox="1">
            <a:spLocks noChangeArrowheads="1"/>
          </p:cNvSpPr>
          <p:nvPr/>
        </p:nvSpPr>
        <p:spPr bwMode="auto">
          <a:xfrm>
            <a:off x="4287520" y="4112260"/>
            <a:ext cx="167830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LLM飞速发展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新的范式开启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7" name="稻壳儿小白白(http://dwz.cn/Wu2UP)"/>
          <p:cNvSpPr txBox="1">
            <a:spLocks noChangeArrowheads="1"/>
          </p:cNvSpPr>
          <p:nvPr/>
        </p:nvSpPr>
        <p:spPr bwMode="auto">
          <a:xfrm>
            <a:off x="6071553" y="2528888"/>
            <a:ext cx="233680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2024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8" name="稻壳儿小白白(http://dwz.cn/Wu2UP)"/>
          <p:cNvSpPr txBox="1">
            <a:spLocks noChangeArrowheads="1"/>
          </p:cNvSpPr>
          <p:nvPr/>
        </p:nvSpPr>
        <p:spPr bwMode="auto">
          <a:xfrm>
            <a:off x="6554470" y="3536315"/>
            <a:ext cx="17379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基于LLM的应用开始成熟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进入Agent元年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9" name="稻壳儿小白白(http://dwz.cn/Wu2UP)"/>
          <p:cNvSpPr txBox="1">
            <a:spLocks noChangeArrowheads="1"/>
          </p:cNvSpPr>
          <p:nvPr/>
        </p:nvSpPr>
        <p:spPr bwMode="auto">
          <a:xfrm>
            <a:off x="8396923" y="1985010"/>
            <a:ext cx="23383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2025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60" name="稻壳儿小白白(http://dwz.cn/Wu2UP)"/>
          <p:cNvSpPr txBox="1">
            <a:spLocks noChangeArrowheads="1"/>
          </p:cNvSpPr>
          <p:nvPr/>
        </p:nvSpPr>
        <p:spPr bwMode="auto">
          <a:xfrm>
            <a:off x="8947150" y="2967355"/>
            <a:ext cx="1672590" cy="108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DeepSeek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释放LLM深度思考能力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进入强化元年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11353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kumimoji="1" lang="en-US" altLang="zh-CN" sz="3200" dirty="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大模型基本原理</a:t>
            </a:r>
            <a:r>
              <a:rPr kumimoji="1" lang="zh-CN" altLang="en-US" sz="3200" dirty="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：模型</a:t>
            </a:r>
            <a:endParaRPr kumimoji="1" lang="zh-CN" altLang="en-US" sz="3200" dirty="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1485" y="1499606"/>
            <a:ext cx="5963437" cy="4916669"/>
          </a:xfrm>
          <a:prstGeom prst="rect">
            <a:avLst/>
          </a:prstGeom>
        </p:spPr>
      </p:pic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11353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200">
                <a:solidFill>
                  <a:srgbClr val="4A6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大模型基本原理：训练</a:t>
            </a:r>
            <a:endParaRPr lang="zh-CN" altLang="en-US" sz="3200">
              <a:solidFill>
                <a:srgbClr val="4A6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0582" y="2109824"/>
            <a:ext cx="6970519" cy="26380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610582" y="5241558"/>
            <a:ext cx="6970837" cy="107505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语言模型训练就是要学习词、句内在的「语言关系」，对这种关系进行建模。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具体来说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,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给定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X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让模型输出下个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Token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，如果这个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Token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不是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Y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，则将误差回传，更新参数。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11353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大模型基本原理：生成</a:t>
            </a:r>
            <a:endParaRPr lang="zh-CN" altLang="en-US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681" y="1714865"/>
            <a:ext cx="4069920" cy="4547426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741795" y="4301490"/>
            <a:ext cx="4918075" cy="132080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多看一个词（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Beam Search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）：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「我喜欢你」概率：0.3×0.8=0.24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「我喜欢吃」概率：0.3×0.1=0.03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「我想你」概率：0.4×0.5=0.2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「我想去」概率：0.4×0.3=0.12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41795" y="2342515"/>
            <a:ext cx="5084445" cy="82867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只看下一个词（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Greedy Decoding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）：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「我喜欢」概率：0.3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「我想」概率：0.4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519295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为什么会产生智能：</a:t>
            </a:r>
            <a:r>
              <a:rPr lang="en-US" altLang="zh-CN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NTP</a:t>
            </a:r>
            <a:endParaRPr lang="en-US" altLang="zh-CN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659890"/>
            <a:ext cx="7569835" cy="2374900"/>
          </a:xfrm>
          <a:prstGeom prst="rect">
            <a:avLst/>
          </a:prstGeom>
        </p:spPr>
      </p:pic>
      <p:sp>
        <p:nvSpPr>
          <p:cNvPr id="6" name="Flowchart: Document 5"/>
          <p:cNvSpPr/>
          <p:nvPr/>
        </p:nvSpPr>
        <p:spPr>
          <a:xfrm>
            <a:off x="2311400" y="4356735"/>
            <a:ext cx="7569835" cy="1539240"/>
          </a:xfrm>
          <a:prstGeom prst="flowChart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足够好的下一个Token意味着什么？意味着已经了解生成该Token的基本现实（上下文），这不仅仅是统计学，因为模型需要理解是什么样的现实创造了这组统计数据。</a:t>
            </a: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——</a:t>
            </a:r>
            <a:r>
              <a:rPr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ILya</a:t>
            </a:r>
            <a:endParaRPr lang="en-US" altLang="zh-CN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311400" y="6217920"/>
            <a:ext cx="6851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From</a:t>
            </a:r>
            <a:r>
              <a:rPr lang="zh-CN" altLang="en-US" sz="1200"/>
              <a:t>：</a:t>
            </a:r>
            <a:r>
              <a:rPr lang="en-US" sz="1200"/>
              <a:t>https://www.youtube.com/watch?v=YEUclZdj_Sc</a:t>
            </a:r>
            <a:endParaRPr lang="en-US" sz="120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533273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为什么会产生智能：回路竞争</a:t>
            </a:r>
            <a:endParaRPr lang="zh-CN" altLang="en-US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2469515" y="1998345"/>
            <a:ext cx="7253605" cy="3274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NTP</a:t>
            </a: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是非常好的代理任务，大模型看似以自监督方式在做Next Token预测，但是因为预训练数据的多样性，对于很多任务来说，预训练数据中存在和这些任务有监督学习非常类似的数据，而正是这些数据，使得大模型可以通过看似自监督的方式在进行有监督训练，由此得到了解决很多任务的能力。</a:t>
            </a:r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r>
              <a:rPr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LLM在模型内部建立起两类知识体系：</a:t>
            </a:r>
            <a:endParaRPr lang="en-US" altLang="zh-CN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层级化的知识结构</a:t>
            </a:r>
            <a:endParaRPr lang="en-US" altLang="zh-CN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各种任务回路（在层级知识体系结构上建立起来的，是用于解决某个任务的、由知识点相互激发形成的固定通路）</a:t>
            </a:r>
            <a:endParaRPr lang="en-US" altLang="zh-CN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en-US" altLang="zh-CN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indent="0" algn="r">
              <a:buFont typeface="Arial" panose="020B0604020202090204" pitchFamily="34" charset="0"/>
              <a:buNone/>
            </a:pP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——张俊林</a:t>
            </a:r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468880" y="6162675"/>
            <a:ext cx="72536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From</a:t>
            </a:r>
            <a:r>
              <a:rPr lang="zh-CN" altLang="en-US" sz="1200"/>
              <a:t>：</a:t>
            </a:r>
            <a:r>
              <a:rPr lang="en-US" sz="1200"/>
              <a:t>https://zhuanlan.zhihu.com/p/675045781</a:t>
            </a:r>
            <a:endParaRPr lang="en-US" sz="120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5969635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为什么会产生智能：</a:t>
            </a:r>
            <a:r>
              <a:rPr lang="en-US" altLang="zh-CN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Scaling Law</a:t>
            </a:r>
            <a:endParaRPr lang="en-US" altLang="zh-CN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8677" name="椭圆 5"/>
          <p:cNvSpPr>
            <a:spLocks noChangeArrowheads="1"/>
          </p:cNvSpPr>
          <p:nvPr/>
        </p:nvSpPr>
        <p:spPr bwMode="auto">
          <a:xfrm>
            <a:off x="3278188" y="3784283"/>
            <a:ext cx="1185862" cy="1185862"/>
          </a:xfrm>
          <a:prstGeom prst="ellipse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1600">
              <a:solidFill>
                <a:srgbClr val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79" name="椭圆 7"/>
          <p:cNvSpPr>
            <a:spLocks noChangeArrowheads="1"/>
          </p:cNvSpPr>
          <p:nvPr/>
        </p:nvSpPr>
        <p:spPr bwMode="auto">
          <a:xfrm>
            <a:off x="906145" y="3784283"/>
            <a:ext cx="1185863" cy="1185862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000">
              <a:solidFill>
                <a:srgbClr val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0" name="椭圆 8"/>
          <p:cNvSpPr>
            <a:spLocks noChangeArrowheads="1"/>
          </p:cNvSpPr>
          <p:nvPr/>
        </p:nvSpPr>
        <p:spPr bwMode="auto">
          <a:xfrm>
            <a:off x="2092325" y="2160588"/>
            <a:ext cx="1185863" cy="1185862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000">
              <a:solidFill>
                <a:srgbClr val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6" name="文本框 14"/>
          <p:cNvSpPr txBox="1">
            <a:spLocks noChangeArrowheads="1"/>
          </p:cNvSpPr>
          <p:nvPr/>
        </p:nvSpPr>
        <p:spPr bwMode="auto">
          <a:xfrm>
            <a:off x="2163128" y="2523173"/>
            <a:ext cx="10445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数据</a:t>
            </a:r>
            <a:endParaRPr lang="zh-CN" altLang="en-US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7" name="文本框 15"/>
          <p:cNvSpPr txBox="1">
            <a:spLocks noChangeArrowheads="1"/>
          </p:cNvSpPr>
          <p:nvPr/>
        </p:nvSpPr>
        <p:spPr bwMode="auto">
          <a:xfrm>
            <a:off x="3348038" y="4147185"/>
            <a:ext cx="104616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算力</a:t>
            </a:r>
            <a:endParaRPr lang="zh-CN" altLang="en-US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90" name="文本框 18"/>
          <p:cNvSpPr txBox="1">
            <a:spLocks noChangeArrowheads="1"/>
          </p:cNvSpPr>
          <p:nvPr/>
        </p:nvSpPr>
        <p:spPr bwMode="auto">
          <a:xfrm>
            <a:off x="976630" y="4146868"/>
            <a:ext cx="10445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模型</a:t>
            </a:r>
            <a:endParaRPr lang="zh-CN" altLang="en-US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91" name="矩形 19"/>
          <p:cNvSpPr>
            <a:spLocks noChangeArrowheads="1"/>
          </p:cNvSpPr>
          <p:nvPr/>
        </p:nvSpPr>
        <p:spPr bwMode="auto">
          <a:xfrm>
            <a:off x="4829810" y="4970145"/>
            <a:ext cx="52355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Scaling Law</a:t>
            </a:r>
            <a:r>
              <a:rPr lang="zh-CN" altLang="en-US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已经从预训练延伸到各个方面，</a:t>
            </a:r>
            <a:endParaRPr lang="zh-CN" altLang="en-US" sz="1600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比如</a:t>
            </a:r>
            <a:r>
              <a:rPr lang="en-US" altLang="zh-CN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BatchSIze</a:t>
            </a:r>
            <a:r>
              <a:rPr lang="zh-CN" altLang="en-US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、</a:t>
            </a:r>
            <a:r>
              <a:rPr lang="en-US" altLang="zh-CN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LR</a:t>
            </a:r>
            <a:r>
              <a:rPr lang="zh-CN" altLang="en-US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、量化、微调、对齐、推理……</a:t>
            </a:r>
            <a:endParaRPr lang="zh-CN" altLang="en-US" sz="1600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10" y="2207895"/>
            <a:ext cx="6852285" cy="24422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06145" y="5946140"/>
            <a:ext cx="39230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From</a:t>
            </a:r>
            <a:r>
              <a:rPr lang="zh-CN" altLang="en-US" sz="1200"/>
              <a:t>：</a:t>
            </a:r>
            <a:r>
              <a:rPr lang="en-US" sz="1200"/>
              <a:t>https://arxiv.org/abs/2001.08361</a:t>
            </a:r>
            <a:endParaRPr lang="en-US" sz="120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84124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为什么火：便宜</a:t>
            </a:r>
            <a:endParaRPr lang="zh-CN" altLang="en-US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" y="1945640"/>
            <a:ext cx="7906385" cy="2408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55" y="4354195"/>
            <a:ext cx="5195570" cy="1713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85" y="4354195"/>
            <a:ext cx="5195570" cy="1714500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>
          <a:xfrm>
            <a:off x="8776970" y="1945640"/>
            <a:ext cx="3272155" cy="18129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训练不到GPT-4o的1/10</a:t>
            </a: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；推理不到GPT-4o的1/4，比o1便宜了差不多30倍。</a:t>
            </a:r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1988</Words>
  <Application>WPS Spreadsheets</Application>
  <PresentationFormat>宽屏</PresentationFormat>
  <Paragraphs>208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SimSun</vt:lpstr>
      <vt:lpstr>Wingdings</vt:lpstr>
      <vt:lpstr>Microsoft YaHei</vt:lpstr>
      <vt:lpstr>Microsoft YaHei Light</vt:lpstr>
      <vt:lpstr>苹方-简</vt:lpstr>
      <vt:lpstr>微软雅黑</vt:lpstr>
      <vt:lpstr>FZLanTingHeiS-DB-GB</vt:lpstr>
      <vt:lpstr>FZLanTingHeiS-R-GB</vt:lpstr>
      <vt:lpstr>Calibri</vt:lpstr>
      <vt:lpstr>Helvetica Neue</vt:lpstr>
      <vt:lpstr>宋体-简</vt:lpstr>
      <vt:lpstr>Lato Regular</vt:lpstr>
      <vt:lpstr>Arial Unicode MS</vt:lpstr>
      <vt:lpstr>Thonburi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高超</dc:creator>
  <cp:lastModifiedBy>Yam</cp:lastModifiedBy>
  <cp:revision>193</cp:revision>
  <dcterms:created xsi:type="dcterms:W3CDTF">2025-02-25T13:06:54Z</dcterms:created>
  <dcterms:modified xsi:type="dcterms:W3CDTF">2025-02-25T13:06:54Z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